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48"/>
  </p:notesMasterIdLst>
  <p:handoutMasterIdLst>
    <p:handoutMasterId r:id="rId49"/>
  </p:handoutMasterIdLst>
  <p:sldIdLst>
    <p:sldId id="256" r:id="rId2"/>
    <p:sldId id="303" r:id="rId3"/>
    <p:sldId id="305" r:id="rId4"/>
    <p:sldId id="306" r:id="rId5"/>
    <p:sldId id="307" r:id="rId6"/>
    <p:sldId id="308" r:id="rId7"/>
    <p:sldId id="309" r:id="rId8"/>
    <p:sldId id="304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2" r:id="rId32"/>
    <p:sldId id="333" r:id="rId33"/>
    <p:sldId id="334" r:id="rId34"/>
    <p:sldId id="335" r:id="rId35"/>
    <p:sldId id="336" r:id="rId36"/>
    <p:sldId id="337" r:id="rId37"/>
    <p:sldId id="338" r:id="rId38"/>
    <p:sldId id="339" r:id="rId39"/>
    <p:sldId id="340" r:id="rId40"/>
    <p:sldId id="341" r:id="rId41"/>
    <p:sldId id="344" r:id="rId42"/>
    <p:sldId id="345" r:id="rId43"/>
    <p:sldId id="346" r:id="rId44"/>
    <p:sldId id="347" r:id="rId45"/>
    <p:sldId id="342" r:id="rId46"/>
    <p:sldId id="343" r:id="rId4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nfred Hub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5133" autoAdjust="0"/>
  </p:normalViewPr>
  <p:slideViewPr>
    <p:cSldViewPr>
      <p:cViewPr varScale="1">
        <p:scale>
          <a:sx n="140" d="100"/>
          <a:sy n="140" d="100"/>
        </p:scale>
        <p:origin x="11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50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50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50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C6F9043-FF9C-4A2F-BD39-9679A4A6CE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537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40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78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40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440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40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3F088B6E-A4ED-4EA0-94EC-C46D0F2F8C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129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/>
        </p:nvSpPr>
        <p:spPr bwMode="auto">
          <a:xfrm>
            <a:off x="7315200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pSp>
        <p:nvGrpSpPr>
          <p:cNvPr id="5" name="Group 8"/>
          <p:cNvGrpSpPr>
            <a:grpSpLocks/>
          </p:cNvGrpSpPr>
          <p:nvPr/>
        </p:nvGrpSpPr>
        <p:grpSpPr bwMode="auto">
          <a:xfrm>
            <a:off x="7493000" y="2992438"/>
            <a:ext cx="1338263" cy="2189162"/>
            <a:chOff x="4704" y="1885"/>
            <a:chExt cx="843" cy="1379"/>
          </a:xfrm>
        </p:grpSpPr>
        <p:sp>
          <p:nvSpPr>
            <p:cNvPr id="6" name="Oval 9"/>
            <p:cNvSpPr>
              <a:spLocks noChangeArrowheads="1"/>
            </p:cNvSpPr>
            <p:nvPr/>
          </p:nvSpPr>
          <p:spPr bwMode="auto">
            <a:xfrm>
              <a:off x="4704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Oval 10"/>
            <p:cNvSpPr>
              <a:spLocks noChangeArrowheads="1"/>
            </p:cNvSpPr>
            <p:nvPr/>
          </p:nvSpPr>
          <p:spPr bwMode="auto">
            <a:xfrm>
              <a:off x="4883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Oval 11"/>
            <p:cNvSpPr>
              <a:spLocks noChangeArrowheads="1"/>
            </p:cNvSpPr>
            <p:nvPr/>
          </p:nvSpPr>
          <p:spPr bwMode="auto">
            <a:xfrm>
              <a:off x="5062" y="1885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" name="Oval 12"/>
            <p:cNvSpPr>
              <a:spLocks noChangeArrowheads="1"/>
            </p:cNvSpPr>
            <p:nvPr/>
          </p:nvSpPr>
          <p:spPr bwMode="auto">
            <a:xfrm>
              <a:off x="4704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" name="Oval 13"/>
            <p:cNvSpPr>
              <a:spLocks noChangeArrowheads="1"/>
            </p:cNvSpPr>
            <p:nvPr/>
          </p:nvSpPr>
          <p:spPr bwMode="auto">
            <a:xfrm>
              <a:off x="4883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" name="Oval 14"/>
            <p:cNvSpPr>
              <a:spLocks noChangeArrowheads="1"/>
            </p:cNvSpPr>
            <p:nvPr/>
          </p:nvSpPr>
          <p:spPr bwMode="auto">
            <a:xfrm>
              <a:off x="5062" y="2064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" name="Oval 15"/>
            <p:cNvSpPr>
              <a:spLocks noChangeArrowheads="1"/>
            </p:cNvSpPr>
            <p:nvPr/>
          </p:nvSpPr>
          <p:spPr bwMode="auto">
            <a:xfrm>
              <a:off x="5241" y="2064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3" name="Oval 16"/>
            <p:cNvSpPr>
              <a:spLocks noChangeArrowheads="1"/>
            </p:cNvSpPr>
            <p:nvPr/>
          </p:nvSpPr>
          <p:spPr bwMode="auto">
            <a:xfrm>
              <a:off x="4704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4" name="Oval 17"/>
            <p:cNvSpPr>
              <a:spLocks noChangeArrowheads="1"/>
            </p:cNvSpPr>
            <p:nvPr/>
          </p:nvSpPr>
          <p:spPr bwMode="auto">
            <a:xfrm>
              <a:off x="4883" y="2243"/>
              <a:ext cx="127" cy="127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5" name="Oval 18"/>
            <p:cNvSpPr>
              <a:spLocks noChangeArrowheads="1"/>
            </p:cNvSpPr>
            <p:nvPr/>
          </p:nvSpPr>
          <p:spPr bwMode="auto">
            <a:xfrm>
              <a:off x="5062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" name="Oval 19"/>
            <p:cNvSpPr>
              <a:spLocks noChangeArrowheads="1"/>
            </p:cNvSpPr>
            <p:nvPr/>
          </p:nvSpPr>
          <p:spPr bwMode="auto">
            <a:xfrm>
              <a:off x="5241" y="2243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" name="Oval 20"/>
            <p:cNvSpPr>
              <a:spLocks noChangeArrowheads="1"/>
            </p:cNvSpPr>
            <p:nvPr/>
          </p:nvSpPr>
          <p:spPr bwMode="auto">
            <a:xfrm>
              <a:off x="5420" y="2243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8" name="Oval 21"/>
            <p:cNvSpPr>
              <a:spLocks noChangeArrowheads="1"/>
            </p:cNvSpPr>
            <p:nvPr/>
          </p:nvSpPr>
          <p:spPr bwMode="auto">
            <a:xfrm>
              <a:off x="4704" y="2421"/>
              <a:ext cx="127" cy="128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9" name="Oval 22"/>
            <p:cNvSpPr>
              <a:spLocks noChangeArrowheads="1"/>
            </p:cNvSpPr>
            <p:nvPr/>
          </p:nvSpPr>
          <p:spPr bwMode="auto">
            <a:xfrm>
              <a:off x="4883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0" name="Oval 23"/>
            <p:cNvSpPr>
              <a:spLocks noChangeArrowheads="1"/>
            </p:cNvSpPr>
            <p:nvPr/>
          </p:nvSpPr>
          <p:spPr bwMode="auto">
            <a:xfrm>
              <a:off x="5062" y="2421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1" name="Oval 24"/>
            <p:cNvSpPr>
              <a:spLocks noChangeArrowheads="1"/>
            </p:cNvSpPr>
            <p:nvPr/>
          </p:nvSpPr>
          <p:spPr bwMode="auto">
            <a:xfrm>
              <a:off x="5241" y="2421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2" name="Oval 25"/>
            <p:cNvSpPr>
              <a:spLocks noChangeArrowheads="1"/>
            </p:cNvSpPr>
            <p:nvPr/>
          </p:nvSpPr>
          <p:spPr bwMode="auto">
            <a:xfrm>
              <a:off x="4704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3" name="Oval 26"/>
            <p:cNvSpPr>
              <a:spLocks noChangeArrowheads="1"/>
            </p:cNvSpPr>
            <p:nvPr/>
          </p:nvSpPr>
          <p:spPr bwMode="auto">
            <a:xfrm>
              <a:off x="4883" y="2600"/>
              <a:ext cx="127" cy="128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4" name="Oval 27"/>
            <p:cNvSpPr>
              <a:spLocks noChangeArrowheads="1"/>
            </p:cNvSpPr>
            <p:nvPr/>
          </p:nvSpPr>
          <p:spPr bwMode="auto">
            <a:xfrm>
              <a:off x="5062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5" name="Oval 28"/>
            <p:cNvSpPr>
              <a:spLocks noChangeArrowheads="1"/>
            </p:cNvSpPr>
            <p:nvPr/>
          </p:nvSpPr>
          <p:spPr bwMode="auto">
            <a:xfrm>
              <a:off x="5241" y="2600"/>
              <a:ext cx="127" cy="128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6" name="Oval 29"/>
            <p:cNvSpPr>
              <a:spLocks noChangeArrowheads="1"/>
            </p:cNvSpPr>
            <p:nvPr/>
          </p:nvSpPr>
          <p:spPr bwMode="auto">
            <a:xfrm>
              <a:off x="5420" y="2600"/>
              <a:ext cx="127" cy="128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7" name="Oval 30"/>
            <p:cNvSpPr>
              <a:spLocks noChangeArrowheads="1"/>
            </p:cNvSpPr>
            <p:nvPr/>
          </p:nvSpPr>
          <p:spPr bwMode="auto">
            <a:xfrm>
              <a:off x="4704" y="2779"/>
              <a:ext cx="127" cy="127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8" name="Oval 31"/>
            <p:cNvSpPr>
              <a:spLocks noChangeArrowheads="1"/>
            </p:cNvSpPr>
            <p:nvPr/>
          </p:nvSpPr>
          <p:spPr bwMode="auto">
            <a:xfrm>
              <a:off x="4883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9" name="Oval 32"/>
            <p:cNvSpPr>
              <a:spLocks noChangeArrowheads="1"/>
            </p:cNvSpPr>
            <p:nvPr/>
          </p:nvSpPr>
          <p:spPr bwMode="auto">
            <a:xfrm>
              <a:off x="5062" y="2779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0" name="Oval 33"/>
            <p:cNvSpPr>
              <a:spLocks noChangeArrowheads="1"/>
            </p:cNvSpPr>
            <p:nvPr/>
          </p:nvSpPr>
          <p:spPr bwMode="auto">
            <a:xfrm>
              <a:off x="5241" y="2779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1" name="Oval 34"/>
            <p:cNvSpPr>
              <a:spLocks noChangeArrowheads="1"/>
            </p:cNvSpPr>
            <p:nvPr/>
          </p:nvSpPr>
          <p:spPr bwMode="auto">
            <a:xfrm>
              <a:off x="4704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" name="Oval 35"/>
            <p:cNvSpPr>
              <a:spLocks noChangeArrowheads="1"/>
            </p:cNvSpPr>
            <p:nvPr/>
          </p:nvSpPr>
          <p:spPr bwMode="auto">
            <a:xfrm>
              <a:off x="4883" y="2958"/>
              <a:ext cx="127" cy="127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3" name="Oval 36"/>
            <p:cNvSpPr>
              <a:spLocks noChangeArrowheads="1"/>
            </p:cNvSpPr>
            <p:nvPr/>
          </p:nvSpPr>
          <p:spPr bwMode="auto">
            <a:xfrm>
              <a:off x="5062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4" name="Oval 37"/>
            <p:cNvSpPr>
              <a:spLocks noChangeArrowheads="1"/>
            </p:cNvSpPr>
            <p:nvPr/>
          </p:nvSpPr>
          <p:spPr bwMode="auto">
            <a:xfrm>
              <a:off x="5241" y="2958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5" name="Oval 38"/>
            <p:cNvSpPr>
              <a:spLocks noChangeArrowheads="1"/>
            </p:cNvSpPr>
            <p:nvPr/>
          </p:nvSpPr>
          <p:spPr bwMode="auto">
            <a:xfrm>
              <a:off x="4883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6" name="Oval 39"/>
            <p:cNvSpPr>
              <a:spLocks noChangeArrowheads="1"/>
            </p:cNvSpPr>
            <p:nvPr/>
          </p:nvSpPr>
          <p:spPr bwMode="auto">
            <a:xfrm>
              <a:off x="5241" y="3137"/>
              <a:ext cx="127" cy="127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37" name="Line 40"/>
          <p:cNvSpPr>
            <a:spLocks noChangeShapeType="1"/>
          </p:cNvSpPr>
          <p:nvPr/>
        </p:nvSpPr>
        <p:spPr bwMode="auto">
          <a:xfrm>
            <a:off x="304800" y="2819400"/>
            <a:ext cx="8229600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2153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15913" y="466725"/>
            <a:ext cx="6781800" cy="2133600"/>
          </a:xfrm>
        </p:spPr>
        <p:txBody>
          <a:bodyPr/>
          <a:lstStyle>
            <a:lvl1pPr algn="r"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32154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849313" y="3049588"/>
            <a:ext cx="6248400" cy="23622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3200"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38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9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0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1A4FFB6-8506-4FC3-A307-DF0A00767A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231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006BFD-F6FF-4D00-A460-2C68783D6C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4236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2238"/>
            <a:ext cx="2057400" cy="6008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2238"/>
            <a:ext cx="6019800" cy="6008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E0BC02-D3FB-42D9-8D89-0D2F24478AA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2481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19DB95-AF5A-40AD-A4BB-DAF81429C2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0821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719263"/>
            <a:ext cx="8229600" cy="4411662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07089-6B8B-4178-8CEC-173E0468B5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5970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9F49A9-E456-4691-8E76-3E57FA9A7B2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31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5CFDC-C180-4946-8445-8C659705CF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6343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263"/>
            <a:ext cx="4038600" cy="44116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F5390E-CE66-4511-B3F5-A1135EF821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8677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E2438F-93A0-4662-B4BA-0671F3861C2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403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3F2688-44FC-4D0F-B9BE-D771E80326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7539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2A09A3-EE27-4162-B100-B7F5B80A1F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6878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954551-D952-4979-A078-DE61C4D19C1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3571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30A859-7330-40E8-9A6D-A9D728DFBC1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5274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Line 2"/>
          <p:cNvSpPr>
            <a:spLocks noChangeShapeType="1"/>
          </p:cNvSpPr>
          <p:nvPr/>
        </p:nvSpPr>
        <p:spPr bwMode="auto">
          <a:xfrm>
            <a:off x="7962900" y="152400"/>
            <a:ext cx="0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22238"/>
            <a:ext cx="75438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719263"/>
            <a:ext cx="8229600" cy="441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20517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0518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smtClean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2051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/>
            </a:lvl1pPr>
          </a:lstStyle>
          <a:p>
            <a:pPr>
              <a:defRPr/>
            </a:pPr>
            <a:fld id="{A5E735D2-FA11-4593-A6BA-CE65F9B021E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grpSp>
        <p:nvGrpSpPr>
          <p:cNvPr id="6152" name="Group 8"/>
          <p:cNvGrpSpPr>
            <a:grpSpLocks/>
          </p:cNvGrpSpPr>
          <p:nvPr/>
        </p:nvGrpSpPr>
        <p:grpSpPr bwMode="auto">
          <a:xfrm>
            <a:off x="8153400" y="152400"/>
            <a:ext cx="792163" cy="1295400"/>
            <a:chOff x="5136" y="960"/>
            <a:chExt cx="528" cy="864"/>
          </a:xfrm>
        </p:grpSpPr>
        <p:sp>
          <p:nvSpPr>
            <p:cNvPr id="320521" name="Oval 9"/>
            <p:cNvSpPr>
              <a:spLocks noChangeArrowheads="1"/>
            </p:cNvSpPr>
            <p:nvPr/>
          </p:nvSpPr>
          <p:spPr bwMode="auto">
            <a:xfrm>
              <a:off x="5136" y="960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2" name="Oval 10"/>
            <p:cNvSpPr>
              <a:spLocks noChangeArrowheads="1"/>
            </p:cNvSpPr>
            <p:nvPr/>
          </p:nvSpPr>
          <p:spPr bwMode="auto">
            <a:xfrm>
              <a:off x="5248" y="960"/>
              <a:ext cx="79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3" name="Oval 11"/>
            <p:cNvSpPr>
              <a:spLocks noChangeArrowheads="1"/>
            </p:cNvSpPr>
            <p:nvPr/>
          </p:nvSpPr>
          <p:spPr bwMode="auto">
            <a:xfrm>
              <a:off x="5360" y="960"/>
              <a:ext cx="79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4" name="Oval 12"/>
            <p:cNvSpPr>
              <a:spLocks noChangeArrowheads="1"/>
            </p:cNvSpPr>
            <p:nvPr/>
          </p:nvSpPr>
          <p:spPr bwMode="auto">
            <a:xfrm>
              <a:off x="5136" y="1072"/>
              <a:ext cx="80" cy="79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5" name="Oval 13"/>
            <p:cNvSpPr>
              <a:spLocks noChangeArrowheads="1"/>
            </p:cNvSpPr>
            <p:nvPr/>
          </p:nvSpPr>
          <p:spPr bwMode="auto">
            <a:xfrm>
              <a:off x="5248" y="1072"/>
              <a:ext cx="79" cy="79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6" name="Oval 14"/>
            <p:cNvSpPr>
              <a:spLocks noChangeArrowheads="1"/>
            </p:cNvSpPr>
            <p:nvPr/>
          </p:nvSpPr>
          <p:spPr bwMode="auto">
            <a:xfrm>
              <a:off x="5360" y="1072"/>
              <a:ext cx="79" cy="79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7" name="Oval 15"/>
            <p:cNvSpPr>
              <a:spLocks noChangeArrowheads="1"/>
            </p:cNvSpPr>
            <p:nvPr/>
          </p:nvSpPr>
          <p:spPr bwMode="auto">
            <a:xfrm>
              <a:off x="5472" y="1072"/>
              <a:ext cx="79" cy="79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8" name="Oval 16"/>
            <p:cNvSpPr>
              <a:spLocks noChangeArrowheads="1"/>
            </p:cNvSpPr>
            <p:nvPr/>
          </p:nvSpPr>
          <p:spPr bwMode="auto">
            <a:xfrm>
              <a:off x="5136" y="1184"/>
              <a:ext cx="80" cy="79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29" name="Oval 17"/>
            <p:cNvSpPr>
              <a:spLocks noChangeArrowheads="1"/>
            </p:cNvSpPr>
            <p:nvPr/>
          </p:nvSpPr>
          <p:spPr bwMode="auto">
            <a:xfrm>
              <a:off x="5248" y="1184"/>
              <a:ext cx="79" cy="79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0" name="Oval 18"/>
            <p:cNvSpPr>
              <a:spLocks noChangeArrowheads="1"/>
            </p:cNvSpPr>
            <p:nvPr/>
          </p:nvSpPr>
          <p:spPr bwMode="auto">
            <a:xfrm>
              <a:off x="5360" y="1184"/>
              <a:ext cx="79" cy="79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1" name="Oval 19"/>
            <p:cNvSpPr>
              <a:spLocks noChangeArrowheads="1"/>
            </p:cNvSpPr>
            <p:nvPr/>
          </p:nvSpPr>
          <p:spPr bwMode="auto">
            <a:xfrm>
              <a:off x="5472" y="1184"/>
              <a:ext cx="79" cy="79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2" name="Oval 20"/>
            <p:cNvSpPr>
              <a:spLocks noChangeArrowheads="1"/>
            </p:cNvSpPr>
            <p:nvPr/>
          </p:nvSpPr>
          <p:spPr bwMode="auto">
            <a:xfrm>
              <a:off x="5584" y="1184"/>
              <a:ext cx="80" cy="7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3" name="Oval 21"/>
            <p:cNvSpPr>
              <a:spLocks noChangeArrowheads="1"/>
            </p:cNvSpPr>
            <p:nvPr/>
          </p:nvSpPr>
          <p:spPr bwMode="auto">
            <a:xfrm>
              <a:off x="5136" y="1296"/>
              <a:ext cx="80" cy="80"/>
            </a:xfrm>
            <a:prstGeom prst="ellipse">
              <a:avLst/>
            </a:prstGeom>
            <a:solidFill>
              <a:schemeClr val="tx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4" name="Oval 22"/>
            <p:cNvSpPr>
              <a:spLocks noChangeArrowheads="1"/>
            </p:cNvSpPr>
            <p:nvPr/>
          </p:nvSpPr>
          <p:spPr bwMode="auto">
            <a:xfrm>
              <a:off x="5248" y="1296"/>
              <a:ext cx="79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5" name="Oval 23"/>
            <p:cNvSpPr>
              <a:spLocks noChangeArrowheads="1"/>
            </p:cNvSpPr>
            <p:nvPr/>
          </p:nvSpPr>
          <p:spPr bwMode="auto">
            <a:xfrm>
              <a:off x="5360" y="1296"/>
              <a:ext cx="79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6" name="Oval 24"/>
            <p:cNvSpPr>
              <a:spLocks noChangeArrowheads="1"/>
            </p:cNvSpPr>
            <p:nvPr/>
          </p:nvSpPr>
          <p:spPr bwMode="auto">
            <a:xfrm>
              <a:off x="5472" y="1296"/>
              <a:ext cx="79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7" name="Oval 25"/>
            <p:cNvSpPr>
              <a:spLocks noChangeArrowheads="1"/>
            </p:cNvSpPr>
            <p:nvPr/>
          </p:nvSpPr>
          <p:spPr bwMode="auto">
            <a:xfrm>
              <a:off x="5136" y="1408"/>
              <a:ext cx="80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8" name="Oval 26"/>
            <p:cNvSpPr>
              <a:spLocks noChangeArrowheads="1"/>
            </p:cNvSpPr>
            <p:nvPr/>
          </p:nvSpPr>
          <p:spPr bwMode="auto">
            <a:xfrm>
              <a:off x="5248" y="1408"/>
              <a:ext cx="79" cy="80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39" name="Oval 27"/>
            <p:cNvSpPr>
              <a:spLocks noChangeArrowheads="1"/>
            </p:cNvSpPr>
            <p:nvPr/>
          </p:nvSpPr>
          <p:spPr bwMode="auto">
            <a:xfrm>
              <a:off x="5360" y="1408"/>
              <a:ext cx="79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0" name="Oval 28"/>
            <p:cNvSpPr>
              <a:spLocks noChangeArrowheads="1"/>
            </p:cNvSpPr>
            <p:nvPr/>
          </p:nvSpPr>
          <p:spPr bwMode="auto">
            <a:xfrm>
              <a:off x="5472" y="1408"/>
              <a:ext cx="79" cy="8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1" name="Oval 29"/>
            <p:cNvSpPr>
              <a:spLocks noChangeArrowheads="1"/>
            </p:cNvSpPr>
            <p:nvPr/>
          </p:nvSpPr>
          <p:spPr bwMode="auto">
            <a:xfrm>
              <a:off x="5584" y="1408"/>
              <a:ext cx="80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2" name="Oval 30"/>
            <p:cNvSpPr>
              <a:spLocks noChangeArrowheads="1"/>
            </p:cNvSpPr>
            <p:nvPr/>
          </p:nvSpPr>
          <p:spPr bwMode="auto">
            <a:xfrm>
              <a:off x="5136" y="1520"/>
              <a:ext cx="80" cy="79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3" name="Oval 31"/>
            <p:cNvSpPr>
              <a:spLocks noChangeArrowheads="1"/>
            </p:cNvSpPr>
            <p:nvPr/>
          </p:nvSpPr>
          <p:spPr bwMode="auto">
            <a:xfrm>
              <a:off x="5248" y="1520"/>
              <a:ext cx="79" cy="7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4" name="Oval 32"/>
            <p:cNvSpPr>
              <a:spLocks noChangeArrowheads="1"/>
            </p:cNvSpPr>
            <p:nvPr/>
          </p:nvSpPr>
          <p:spPr bwMode="auto">
            <a:xfrm>
              <a:off x="5360" y="1520"/>
              <a:ext cx="79" cy="7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5" name="Oval 33"/>
            <p:cNvSpPr>
              <a:spLocks noChangeArrowheads="1"/>
            </p:cNvSpPr>
            <p:nvPr/>
          </p:nvSpPr>
          <p:spPr bwMode="auto">
            <a:xfrm>
              <a:off x="5472" y="1520"/>
              <a:ext cx="79" cy="79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6" name="Oval 34"/>
            <p:cNvSpPr>
              <a:spLocks noChangeArrowheads="1"/>
            </p:cNvSpPr>
            <p:nvPr/>
          </p:nvSpPr>
          <p:spPr bwMode="auto">
            <a:xfrm>
              <a:off x="5136" y="1632"/>
              <a:ext cx="80" cy="7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7" name="Oval 35"/>
            <p:cNvSpPr>
              <a:spLocks noChangeArrowheads="1"/>
            </p:cNvSpPr>
            <p:nvPr/>
          </p:nvSpPr>
          <p:spPr bwMode="auto">
            <a:xfrm>
              <a:off x="5248" y="1632"/>
              <a:ext cx="79" cy="79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8" name="Oval 36"/>
            <p:cNvSpPr>
              <a:spLocks noChangeArrowheads="1"/>
            </p:cNvSpPr>
            <p:nvPr/>
          </p:nvSpPr>
          <p:spPr bwMode="auto">
            <a:xfrm>
              <a:off x="5360" y="1632"/>
              <a:ext cx="79" cy="79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49" name="Oval 37"/>
            <p:cNvSpPr>
              <a:spLocks noChangeArrowheads="1"/>
            </p:cNvSpPr>
            <p:nvPr/>
          </p:nvSpPr>
          <p:spPr bwMode="auto">
            <a:xfrm>
              <a:off x="5472" y="1632"/>
              <a:ext cx="79" cy="79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50" name="Oval 38"/>
            <p:cNvSpPr>
              <a:spLocks noChangeArrowheads="1"/>
            </p:cNvSpPr>
            <p:nvPr/>
          </p:nvSpPr>
          <p:spPr bwMode="auto">
            <a:xfrm>
              <a:off x="5248" y="1744"/>
              <a:ext cx="79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20551" name="Oval 39"/>
            <p:cNvSpPr>
              <a:spLocks noChangeArrowheads="1"/>
            </p:cNvSpPr>
            <p:nvPr/>
          </p:nvSpPr>
          <p:spPr bwMode="auto">
            <a:xfrm>
              <a:off x="5472" y="1744"/>
              <a:ext cx="79" cy="80"/>
            </a:xfrm>
            <a:prstGeom prst="ellipse">
              <a:avLst/>
            </a:prstGeom>
            <a:solidFill>
              <a:schemeClr val="fol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9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pitchFamily="2" charset="2"/>
        <a:buChar char="l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92150" indent="-34766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l"/>
        <a:defRPr sz="2600">
          <a:solidFill>
            <a:schemeClr val="tx1"/>
          </a:solidFill>
          <a:latin typeface="+mn-lt"/>
        </a:defRPr>
      </a:lvl2pPr>
      <a:lvl3pPr marL="987425" indent="-293688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l"/>
        <a:defRPr sz="2300">
          <a:solidFill>
            <a:schemeClr val="tx1"/>
          </a:solidFill>
          <a:latin typeface="+mn-lt"/>
        </a:defRPr>
      </a:lvl3pPr>
      <a:lvl4pPr marL="1281113" indent="-2921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1598613" indent="-315913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055813" indent="-315913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13013" indent="-315913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2970213" indent="-315913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427413" indent="-315913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 eaLnBrk="1" hangingPunct="1"/>
            <a:r>
              <a:rPr lang="en-US" altLang="en-US" sz="4400" dirty="0"/>
              <a:t>Communications</a:t>
            </a:r>
            <a:endParaRPr lang="en-US" alt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0" y="3200400"/>
            <a:ext cx="6248400" cy="2362200"/>
          </a:xfrm>
        </p:spPr>
        <p:txBody>
          <a:bodyPr/>
          <a:lstStyle/>
          <a:p>
            <a:pPr algn="ctr" eaLnBrk="1" hangingPunct="1"/>
            <a:r>
              <a:rPr lang="en-US" altLang="en-US" dirty="0"/>
              <a:t>Manfred Huber</a:t>
            </a:r>
          </a:p>
          <a:p>
            <a:pPr algn="ctr" eaLnBrk="1" hangingPunct="1"/>
            <a:r>
              <a:rPr lang="en-US" altLang="en-US" dirty="0"/>
              <a:t>Fall 2019</a:t>
            </a:r>
          </a:p>
          <a:p>
            <a:pPr algn="ctr" eaLnBrk="1" hangingPunct="1"/>
            <a:endParaRPr lang="en-US" altLang="en-US" dirty="0"/>
          </a:p>
          <a:p>
            <a:pPr algn="ctr" eaLnBrk="1" hangingPunct="1">
              <a:spcBef>
                <a:spcPts val="0"/>
              </a:spcBef>
            </a:pPr>
            <a:endParaRPr lang="en-US" alt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Modalities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Acoustic Communications</a:t>
            </a:r>
          </a:p>
          <a:p>
            <a:pPr lvl="1"/>
            <a:r>
              <a:rPr lang="en-US" dirty="0"/>
              <a:t>Sound can transmit information without need for direct line of sight</a:t>
            </a:r>
          </a:p>
          <a:p>
            <a:pPr lvl="1"/>
            <a:r>
              <a:rPr lang="en-US" dirty="0"/>
              <a:t>Works under water and in air</a:t>
            </a:r>
          </a:p>
          <a:p>
            <a:pPr lvl="2"/>
            <a:r>
              <a:rPr lang="en-US" dirty="0"/>
              <a:t>Sound can travel very large distances in water</a:t>
            </a:r>
          </a:p>
          <a:p>
            <a:pPr lvl="1"/>
            <a:r>
              <a:rPr lang="en-US" dirty="0"/>
              <a:t>Relatively low throughput communications</a:t>
            </a:r>
          </a:p>
          <a:p>
            <a:pPr lvl="1"/>
            <a:r>
              <a:rPr lang="en-US" dirty="0"/>
              <a:t>Easy to intercept and interfere with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9001" t="51142" r="24998" b="-1853"/>
          <a:stretch/>
        </p:blipFill>
        <p:spPr>
          <a:xfrm>
            <a:off x="6019800" y="4800600"/>
            <a:ext cx="2763670" cy="20573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334000"/>
            <a:ext cx="39624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79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Modalities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Radio Frequency (RF) Communications</a:t>
            </a:r>
          </a:p>
          <a:p>
            <a:pPr lvl="1"/>
            <a:r>
              <a:rPr lang="en-US" dirty="0"/>
              <a:t>Relatively high throughput</a:t>
            </a:r>
          </a:p>
          <a:p>
            <a:pPr lvl="1"/>
            <a:r>
              <a:rPr lang="en-US" dirty="0"/>
              <a:t>Can potentially work without line of sight</a:t>
            </a:r>
          </a:p>
          <a:p>
            <a:pPr lvl="2"/>
            <a:r>
              <a:rPr lang="en-US" dirty="0"/>
              <a:t>Depends on frequency used</a:t>
            </a:r>
          </a:p>
          <a:p>
            <a:pPr lvl="1"/>
            <a:r>
              <a:rPr lang="en-US" dirty="0"/>
              <a:t>Can be focused to reduce interception and to optimize signal loss</a:t>
            </a:r>
          </a:p>
          <a:p>
            <a:pPr lvl="1"/>
            <a:r>
              <a:rPr lang="en-US" dirty="0"/>
              <a:t>Signal quality depends on weather and environment conditions</a:t>
            </a:r>
          </a:p>
          <a:p>
            <a:pPr lvl="1"/>
            <a:r>
              <a:rPr lang="en-US" dirty="0"/>
              <a:t>Does not work under water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600" y="3962400"/>
            <a:ext cx="37592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7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RF is the most common communication modality in all </a:t>
            </a:r>
            <a:r>
              <a:rPr lang="en-US" dirty="0" err="1"/>
              <a:t>UxVs</a:t>
            </a:r>
            <a:r>
              <a:rPr lang="en-US" dirty="0"/>
              <a:t> except for submarines</a:t>
            </a:r>
          </a:p>
          <a:p>
            <a:pPr lvl="1"/>
            <a:r>
              <a:rPr lang="en-US" dirty="0"/>
              <a:t>Provides a good balance between cost, range, and data throughput</a:t>
            </a:r>
          </a:p>
          <a:p>
            <a:pPr lvl="1"/>
            <a:r>
              <a:rPr lang="en-US" dirty="0"/>
              <a:t>Can be used </a:t>
            </a:r>
            <a:r>
              <a:rPr lang="en-US" dirty="0" err="1"/>
              <a:t>omni</a:t>
            </a:r>
            <a:r>
              <a:rPr lang="en-US" dirty="0"/>
              <a:t>-directional or in a directed line of sight fashion</a:t>
            </a:r>
          </a:p>
          <a:p>
            <a:pPr lvl="2"/>
            <a:r>
              <a:rPr lang="en-US" dirty="0"/>
              <a:t>Different antenna designs can regulate signal characteristics</a:t>
            </a:r>
          </a:p>
          <a:p>
            <a:pPr lvl="1"/>
            <a:r>
              <a:rPr lang="en-US" dirty="0"/>
              <a:t>Can have different characteristics in terms of signal penetration and range</a:t>
            </a:r>
          </a:p>
          <a:p>
            <a:pPr lvl="2"/>
            <a:r>
              <a:rPr lang="en-US" dirty="0"/>
              <a:t>Choice of RF frequency influences characteristics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390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As radio frequencies are shared, they are generally regulated and divided in bands</a:t>
            </a:r>
          </a:p>
          <a:p>
            <a:pPr lvl="1"/>
            <a:r>
              <a:rPr lang="en-US" dirty="0"/>
              <a:t>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1219200" y="2667000"/>
            <a:ext cx="6858000" cy="1702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Civil Radio</a:t>
            </a:r>
            <a:r>
              <a:rPr lang="en-US" dirty="0"/>
              <a:t> band designation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1-10 kHz			VLF (very low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10-100 kHz			LF (low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100-1000 kHz		MF (medium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1-10 MHz			HF (high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10-100 MHz			VHF (very high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100-1000 MHz		UHF (ultra high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1-10 GHz			SHF (super high frequency)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10-100 GHz			EHF(extremely high frequency)</a:t>
            </a:r>
          </a:p>
        </p:txBody>
      </p:sp>
      <p:sp>
        <p:nvSpPr>
          <p:cNvPr id="5" name="Rectangle 4"/>
          <p:cNvSpPr/>
          <p:nvPr/>
        </p:nvSpPr>
        <p:spPr>
          <a:xfrm>
            <a:off x="1219200" y="4572000"/>
            <a:ext cx="6324600" cy="21729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31875">
              <a:lnSpc>
                <a:spcPct val="90000"/>
              </a:lnSpc>
            </a:pPr>
            <a:r>
              <a:rPr lang="en-US" b="1" i="1" dirty="0"/>
              <a:t>US Military, Satellite, and Radar</a:t>
            </a:r>
            <a:r>
              <a:rPr lang="en-US" dirty="0"/>
              <a:t> bands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1-2 GHz			L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2-4 GHz			S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4-8 GHz			C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8-12 GHz			X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12-18 GHz			Ku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18-27 GHz			K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27-40 GHz			</a:t>
            </a:r>
            <a:r>
              <a:rPr lang="en-US" sz="1200" dirty="0" err="1"/>
              <a:t>Ka</a:t>
            </a:r>
            <a:r>
              <a:rPr lang="en-US" sz="1200" dirty="0"/>
              <a:t>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40-75 GHz			V 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75-110 GHz			W   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110-300 GHz			mm Band</a:t>
            </a:r>
          </a:p>
          <a:p>
            <a:pPr defTabSz="1031875">
              <a:lnSpc>
                <a:spcPct val="90000"/>
              </a:lnSpc>
            </a:pPr>
            <a:r>
              <a:rPr lang="en-US" sz="1200" dirty="0"/>
              <a:t>300-3000 GHz      		 </a:t>
            </a:r>
            <a:r>
              <a:rPr lang="en-US" sz="1200" dirty="0">
                <a:sym typeface="Symbol" charset="0"/>
              </a:rPr>
              <a:t></a:t>
            </a:r>
            <a:r>
              <a:rPr lang="en-US" sz="1200" dirty="0"/>
              <a:t>mm Band</a:t>
            </a:r>
            <a:endParaRPr lang="en-US" sz="1200" dirty="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39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As a general rule of thumb, increasing the RF carrier frequency leads to</a:t>
            </a:r>
          </a:p>
          <a:p>
            <a:pPr lvl="1"/>
            <a:r>
              <a:rPr lang="en-US" dirty="0"/>
              <a:t>Increased throughput </a:t>
            </a:r>
          </a:p>
          <a:p>
            <a:pPr lvl="1"/>
            <a:r>
              <a:rPr lang="en-US" dirty="0"/>
              <a:t>Better ability to focus the signal</a:t>
            </a:r>
          </a:p>
          <a:p>
            <a:pPr lvl="1"/>
            <a:r>
              <a:rPr lang="en-US" dirty="0"/>
              <a:t>Reduced object penetration capabilities</a:t>
            </a:r>
          </a:p>
          <a:p>
            <a:pPr lvl="1"/>
            <a:r>
              <a:rPr lang="en-US" dirty="0"/>
              <a:t>Increased straight line transmission behavior</a:t>
            </a:r>
          </a:p>
          <a:p>
            <a:pPr lvl="2"/>
            <a:r>
              <a:rPr lang="en-US" dirty="0"/>
              <a:t>Reduced atmospheric reflection</a:t>
            </a:r>
          </a:p>
          <a:p>
            <a:pPr lvl="1"/>
            <a:r>
              <a:rPr lang="en-US" dirty="0"/>
              <a:t>Increased sensitivity to weather</a:t>
            </a:r>
          </a:p>
          <a:p>
            <a:r>
              <a:rPr lang="en-US" dirty="0"/>
              <a:t>There are exceptions based on the specific conditions and properties of the frequencies</a:t>
            </a:r>
          </a:p>
        </p:txBody>
      </p:sp>
    </p:spTree>
    <p:extLst>
      <p:ext uri="{BB962C8B-B14F-4D97-AF65-F5344CB8AC3E}">
        <p14:creationId xmlns:p14="http://schemas.microsoft.com/office/powerpoint/2010/main" val="3506149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In RF communications a signal is modulated onto a carrier frequency</a:t>
            </a:r>
          </a:p>
          <a:p>
            <a:pPr lvl="1"/>
            <a:r>
              <a:rPr lang="en-US" dirty="0"/>
              <a:t>Signal can be analog or digital</a:t>
            </a:r>
          </a:p>
          <a:p>
            <a:r>
              <a:rPr lang="en-US" dirty="0"/>
              <a:t>Throughput (or achievable data rate) can be influenced through multiple factors</a:t>
            </a:r>
          </a:p>
          <a:p>
            <a:pPr lvl="1"/>
            <a:r>
              <a:rPr lang="en-US" dirty="0"/>
              <a:t>Carrier frequency</a:t>
            </a:r>
          </a:p>
          <a:p>
            <a:pPr lvl="1"/>
            <a:r>
              <a:rPr lang="en-US" dirty="0"/>
              <a:t>Modulation scheme used</a:t>
            </a:r>
          </a:p>
          <a:p>
            <a:pPr lvl="1"/>
            <a:r>
              <a:rPr lang="en-US" dirty="0"/>
              <a:t>Bandwidth (range of frequencies used)</a:t>
            </a:r>
          </a:p>
          <a:p>
            <a:pPr lvl="1"/>
            <a:r>
              <a:rPr lang="en-US" dirty="0"/>
              <a:t>Multiple transmitters</a:t>
            </a:r>
          </a:p>
        </p:txBody>
      </p:sp>
    </p:spTree>
    <p:extLst>
      <p:ext uri="{BB962C8B-B14F-4D97-AF65-F5344CB8AC3E}">
        <p14:creationId xmlns:p14="http://schemas.microsoft.com/office/powerpoint/2010/main" val="1914979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Range can be influenced by a number of measures</a:t>
            </a:r>
          </a:p>
          <a:p>
            <a:pPr lvl="1"/>
            <a:r>
              <a:rPr lang="en-US" dirty="0"/>
              <a:t>Directional transmission</a:t>
            </a:r>
          </a:p>
          <a:p>
            <a:pPr lvl="2"/>
            <a:r>
              <a:rPr lang="en-US" dirty="0"/>
              <a:t>Focuses energy in one direction</a:t>
            </a:r>
          </a:p>
          <a:p>
            <a:pPr lvl="1"/>
            <a:r>
              <a:rPr lang="en-US" dirty="0"/>
              <a:t>High gain antenna design</a:t>
            </a:r>
          </a:p>
          <a:p>
            <a:pPr lvl="1"/>
            <a:r>
              <a:rPr lang="en-US" dirty="0"/>
              <a:t>High sensitivity amplifiers</a:t>
            </a:r>
          </a:p>
          <a:p>
            <a:pPr lvl="2"/>
            <a:r>
              <a:rPr lang="en-US" dirty="0"/>
              <a:t>But: can not overcome real signal interference/noise</a:t>
            </a:r>
          </a:p>
        </p:txBody>
      </p:sp>
    </p:spTree>
    <p:extLst>
      <p:ext uri="{BB962C8B-B14F-4D97-AF65-F5344CB8AC3E}">
        <p14:creationId xmlns:p14="http://schemas.microsoft.com/office/powerpoint/2010/main" val="1719454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Range limitations are driven by signal dissipation and losses</a:t>
            </a:r>
          </a:p>
          <a:p>
            <a:pPr lvl="1"/>
            <a:r>
              <a:rPr lang="en-US" dirty="0"/>
              <a:t>Free space signal loss due to signal dissipation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Atmospheric absorption</a:t>
            </a:r>
          </a:p>
          <a:p>
            <a:pPr lvl="2"/>
            <a:r>
              <a:rPr lang="en-US" dirty="0"/>
              <a:t>Ions in the atmosphere absorb RF energy</a:t>
            </a:r>
          </a:p>
          <a:p>
            <a:pPr lvl="1"/>
            <a:r>
              <a:rPr lang="en-US" dirty="0"/>
              <a:t>Precipitation absorption</a:t>
            </a:r>
          </a:p>
          <a:p>
            <a:pPr lvl="2"/>
            <a:r>
              <a:rPr lang="en-US" dirty="0"/>
              <a:t>Rain and snow absorb RF energy</a:t>
            </a:r>
          </a:p>
          <a:p>
            <a:pPr lvl="1"/>
            <a:r>
              <a:rPr lang="en-US" dirty="0"/>
              <a:t>Signal interference</a:t>
            </a:r>
          </a:p>
          <a:p>
            <a:pPr lvl="2"/>
            <a:r>
              <a:rPr lang="en-US" dirty="0"/>
              <a:t>Natural and artificial phenomena (lightning, solar flares, </a:t>
            </a:r>
            <a:r>
              <a:rPr lang="en-US" dirty="0" err="1"/>
              <a:t>etc</a:t>
            </a:r>
            <a:r>
              <a:rPr lang="en-US" dirty="0"/>
              <a:t>) can produce interference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695864"/>
              </p:ext>
            </p:extLst>
          </p:nvPr>
        </p:nvGraphicFramePr>
        <p:xfrm>
          <a:off x="1574800" y="2895600"/>
          <a:ext cx="1360488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Equation" r:id="rId3" imgW="660400" imgH="393700" progId="Equation.3">
                  <p:embed/>
                </p:oleObj>
              </mc:Choice>
              <mc:Fallback>
                <p:oleObj name="Equation" r:id="rId3" imgW="6604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4800" y="2895600"/>
                        <a:ext cx="1360488" cy="811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870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Choice of the appropriate RF communication scheme for a </a:t>
            </a:r>
            <a:r>
              <a:rPr lang="en-US" dirty="0" err="1"/>
              <a:t>UxV</a:t>
            </a:r>
            <a:r>
              <a:rPr lang="en-US" dirty="0"/>
              <a:t> should consider multiple factors</a:t>
            </a:r>
          </a:p>
          <a:p>
            <a:pPr lvl="1"/>
            <a:r>
              <a:rPr lang="en-US" dirty="0"/>
              <a:t>Available frequency bands and allowed signal strengths</a:t>
            </a:r>
          </a:p>
          <a:p>
            <a:pPr lvl="1"/>
            <a:r>
              <a:rPr lang="en-US" dirty="0"/>
              <a:t>Data rate requirements</a:t>
            </a:r>
          </a:p>
          <a:p>
            <a:pPr lvl="1"/>
            <a:r>
              <a:rPr lang="en-US" dirty="0"/>
              <a:t>Real time requirements</a:t>
            </a:r>
          </a:p>
          <a:p>
            <a:pPr lvl="1"/>
            <a:r>
              <a:rPr lang="en-US" dirty="0"/>
              <a:t>Environmental conditions</a:t>
            </a:r>
          </a:p>
          <a:p>
            <a:pPr lvl="2"/>
            <a:r>
              <a:rPr lang="en-US" dirty="0"/>
              <a:t>Line of sight availability</a:t>
            </a:r>
          </a:p>
          <a:p>
            <a:pPr lvl="2"/>
            <a:r>
              <a:rPr lang="en-US" dirty="0"/>
              <a:t>Interference or jamming risks</a:t>
            </a:r>
          </a:p>
          <a:p>
            <a:pPr lvl="1"/>
            <a:r>
              <a:rPr lang="en-US" dirty="0"/>
              <a:t>Energy availability</a:t>
            </a:r>
          </a:p>
        </p:txBody>
      </p:sp>
    </p:spTree>
    <p:extLst>
      <p:ext uri="{BB962C8B-B14F-4D97-AF65-F5344CB8AC3E}">
        <p14:creationId xmlns:p14="http://schemas.microsoft.com/office/powerpoint/2010/main" val="7167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Modern </a:t>
            </a:r>
            <a:r>
              <a:rPr lang="en-US" dirty="0" err="1"/>
              <a:t>UxVs</a:t>
            </a:r>
            <a:r>
              <a:rPr lang="en-US" dirty="0"/>
              <a:t> often use multiple RF communication modes</a:t>
            </a:r>
          </a:p>
        </p:txBody>
      </p:sp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889000" y="2438400"/>
            <a:ext cx="7307263" cy="4332288"/>
            <a:chOff x="560" y="1598"/>
            <a:chExt cx="4603" cy="2729"/>
          </a:xfrm>
        </p:grpSpPr>
        <p:pic>
          <p:nvPicPr>
            <p:cNvPr id="5" name="Picture 1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39" b="2826"/>
            <a:stretch>
              <a:fillRect/>
            </a:stretch>
          </p:blipFill>
          <p:spPr bwMode="auto">
            <a:xfrm>
              <a:off x="560" y="1666"/>
              <a:ext cx="4603" cy="26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sp>
          <p:nvSpPr>
            <p:cNvPr id="6" name="Text Box 17"/>
            <p:cNvSpPr txBox="1">
              <a:spLocks noChangeArrowheads="1"/>
            </p:cNvSpPr>
            <p:nvPr/>
          </p:nvSpPr>
          <p:spPr bwMode="auto">
            <a:xfrm>
              <a:off x="3620" y="1912"/>
              <a:ext cx="109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Military Satellite</a:t>
              </a:r>
            </a:p>
          </p:txBody>
        </p:sp>
        <p:sp>
          <p:nvSpPr>
            <p:cNvPr id="7" name="Text Box 18"/>
            <p:cNvSpPr txBox="1">
              <a:spLocks noChangeArrowheads="1"/>
            </p:cNvSpPr>
            <p:nvPr/>
          </p:nvSpPr>
          <p:spPr bwMode="auto">
            <a:xfrm>
              <a:off x="2267" y="1598"/>
              <a:ext cx="137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Commercial Satellite</a:t>
              </a:r>
            </a:p>
          </p:txBody>
        </p:sp>
        <p:sp>
          <p:nvSpPr>
            <p:cNvPr id="8" name="AutoShape 19"/>
            <p:cNvSpPr>
              <a:spLocks noChangeArrowheads="1"/>
            </p:cNvSpPr>
            <p:nvPr/>
          </p:nvSpPr>
          <p:spPr bwMode="auto">
            <a:xfrm flipH="1" flipV="1">
              <a:off x="2566" y="1789"/>
              <a:ext cx="256" cy="254"/>
            </a:xfrm>
            <a:custGeom>
              <a:avLst/>
              <a:gdLst>
                <a:gd name="G0" fmla="+- 15253 0 0"/>
                <a:gd name="G1" fmla="+- 2440 0 0"/>
                <a:gd name="G2" fmla="+- 12158 0 2440"/>
                <a:gd name="G3" fmla="+- G2 0 2440"/>
                <a:gd name="G4" fmla="*/ G3 32768 32059"/>
                <a:gd name="G5" fmla="*/ G4 1 2"/>
                <a:gd name="G6" fmla="+- 21600 0 15253"/>
                <a:gd name="G7" fmla="*/ G6 2440 6079"/>
                <a:gd name="G8" fmla="+- G7 15253 0"/>
                <a:gd name="T0" fmla="*/ 15253 w 21600"/>
                <a:gd name="T1" fmla="*/ 0 h 21600"/>
                <a:gd name="T2" fmla="*/ 15253 w 21600"/>
                <a:gd name="T3" fmla="*/ 12158 h 21600"/>
                <a:gd name="T4" fmla="*/ 3720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253" y="0"/>
                  </a:lnTo>
                  <a:lnTo>
                    <a:pt x="15253" y="2440"/>
                  </a:lnTo>
                  <a:lnTo>
                    <a:pt x="12427" y="2440"/>
                  </a:lnTo>
                  <a:cubicBezTo>
                    <a:pt x="5564" y="2440"/>
                    <a:pt x="0" y="6791"/>
                    <a:pt x="0" y="12158"/>
                  </a:cubicBezTo>
                  <a:lnTo>
                    <a:pt x="0" y="21600"/>
                  </a:lnTo>
                  <a:lnTo>
                    <a:pt x="7439" y="21600"/>
                  </a:lnTo>
                  <a:lnTo>
                    <a:pt x="7439" y="12158"/>
                  </a:lnTo>
                  <a:cubicBezTo>
                    <a:pt x="7439" y="10810"/>
                    <a:pt x="9672" y="9718"/>
                    <a:pt x="12427" y="9718"/>
                  </a:cubicBezTo>
                  <a:lnTo>
                    <a:pt x="15253" y="9718"/>
                  </a:lnTo>
                  <a:lnTo>
                    <a:pt x="15253" y="12158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AutoShape 20"/>
            <p:cNvSpPr>
              <a:spLocks noChangeArrowheads="1"/>
            </p:cNvSpPr>
            <p:nvPr/>
          </p:nvSpPr>
          <p:spPr bwMode="auto">
            <a:xfrm>
              <a:off x="3484" y="1944"/>
              <a:ext cx="134" cy="159"/>
            </a:xfrm>
            <a:prstGeom prst="leftArrow">
              <a:avLst>
                <a:gd name="adj1" fmla="val 59750"/>
                <a:gd name="adj2" fmla="val 47759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Rectangle 21"/>
          <p:cNvSpPr>
            <a:spLocks noChangeArrowheads="1"/>
          </p:cNvSpPr>
          <p:nvPr/>
        </p:nvSpPr>
        <p:spPr bwMode="auto">
          <a:xfrm>
            <a:off x="3276600" y="6375912"/>
            <a:ext cx="2801937" cy="406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b="1" dirty="0"/>
              <a:t>Global Hawk example</a:t>
            </a:r>
          </a:p>
        </p:txBody>
      </p:sp>
    </p:spTree>
    <p:extLst>
      <p:ext uri="{BB962C8B-B14F-4D97-AF65-F5344CB8AC3E}">
        <p14:creationId xmlns:p14="http://schemas.microsoft.com/office/powerpoint/2010/main" val="491534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 err="1"/>
              <a:t>UxV</a:t>
            </a:r>
            <a:r>
              <a:rPr lang="en-US" sz="4400" dirty="0"/>
              <a:t>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 err="1"/>
              <a:t>UxVs</a:t>
            </a:r>
            <a:r>
              <a:rPr lang="en-US" dirty="0"/>
              <a:t> usually require reliable communications for operation</a:t>
            </a:r>
          </a:p>
          <a:p>
            <a:pPr lvl="1"/>
            <a:r>
              <a:rPr lang="en-US" dirty="0"/>
              <a:t>Transmission of data from the </a:t>
            </a:r>
            <a:r>
              <a:rPr lang="en-US" dirty="0" err="1"/>
              <a:t>UxV</a:t>
            </a:r>
            <a:endParaRPr lang="en-US" dirty="0"/>
          </a:p>
          <a:p>
            <a:pPr lvl="1"/>
            <a:r>
              <a:rPr lang="en-US" dirty="0"/>
              <a:t>Transmission of commands to the </a:t>
            </a:r>
            <a:r>
              <a:rPr lang="en-US" dirty="0" err="1"/>
              <a:t>UxV</a:t>
            </a:r>
            <a:endParaRPr lang="en-US" dirty="0"/>
          </a:p>
          <a:p>
            <a:r>
              <a:rPr lang="en-US" dirty="0"/>
              <a:t>Communications are important both inside and outside the </a:t>
            </a:r>
            <a:r>
              <a:rPr lang="en-US" dirty="0" err="1"/>
              <a:t>UxV</a:t>
            </a:r>
            <a:endParaRPr lang="en-US" dirty="0"/>
          </a:p>
          <a:p>
            <a:pPr lvl="1"/>
            <a:r>
              <a:rPr lang="en-US" dirty="0"/>
              <a:t>Between components on the platform</a:t>
            </a:r>
          </a:p>
          <a:p>
            <a:pPr lvl="2"/>
            <a:r>
              <a:rPr lang="en-US" dirty="0"/>
              <a:t>Will deal with this later</a:t>
            </a:r>
          </a:p>
          <a:p>
            <a:pPr lvl="1"/>
            <a:r>
              <a:rPr lang="en-US" dirty="0"/>
              <a:t>Between multiple </a:t>
            </a:r>
            <a:r>
              <a:rPr lang="en-US" dirty="0" err="1"/>
              <a:t>UxVs</a:t>
            </a:r>
            <a:endParaRPr lang="en-US" dirty="0"/>
          </a:p>
          <a:p>
            <a:pPr lvl="1"/>
            <a:r>
              <a:rPr lang="en-US" dirty="0"/>
              <a:t>Between </a:t>
            </a:r>
            <a:r>
              <a:rPr lang="en-US" dirty="0" err="1"/>
              <a:t>UxVs</a:t>
            </a:r>
            <a:r>
              <a:rPr lang="en-US" dirty="0"/>
              <a:t> and ground stations/terminals</a:t>
            </a:r>
          </a:p>
        </p:txBody>
      </p:sp>
    </p:spTree>
    <p:extLst>
      <p:ext uri="{BB962C8B-B14F-4D97-AF65-F5344CB8AC3E}">
        <p14:creationId xmlns:p14="http://schemas.microsoft.com/office/powerpoint/2010/main" val="25069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 Modes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Omni-directional for station and/or platform</a:t>
            </a:r>
          </a:p>
          <a:p>
            <a:pPr lvl="1"/>
            <a:r>
              <a:rPr lang="en-US" dirty="0"/>
              <a:t>No need for antenna guidance</a:t>
            </a:r>
          </a:p>
          <a:p>
            <a:pPr lvl="1"/>
            <a:r>
              <a:rPr lang="en-US" dirty="0"/>
              <a:t>Potential for signal broadcast</a:t>
            </a:r>
          </a:p>
          <a:p>
            <a:pPr lvl="1"/>
            <a:r>
              <a:rPr lang="en-US" dirty="0"/>
              <a:t>Very fast decrease in signal strength</a:t>
            </a:r>
          </a:p>
          <a:p>
            <a:r>
              <a:rPr lang="en-US" dirty="0"/>
              <a:t>Directional point to point (line of sight) using parabolic/directional antennas</a:t>
            </a:r>
          </a:p>
          <a:p>
            <a:pPr lvl="1"/>
            <a:r>
              <a:rPr lang="en-US" dirty="0"/>
              <a:t>Relatively large range with limited energy</a:t>
            </a:r>
          </a:p>
          <a:p>
            <a:pPr lvl="1"/>
            <a:r>
              <a:rPr lang="en-US" dirty="0"/>
              <a:t>Reduced risk of interference, interception, and jamming</a:t>
            </a:r>
          </a:p>
          <a:p>
            <a:pPr lvl="1"/>
            <a:r>
              <a:rPr lang="en-US" dirty="0"/>
              <a:t>Need for active antenna tracking</a:t>
            </a:r>
          </a:p>
        </p:txBody>
      </p:sp>
    </p:spTree>
    <p:extLst>
      <p:ext uri="{BB962C8B-B14F-4D97-AF65-F5344CB8AC3E}">
        <p14:creationId xmlns:p14="http://schemas.microsoft.com/office/powerpoint/2010/main" val="566562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 Modes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Mixed modes with directional transmit, </a:t>
            </a:r>
            <a:r>
              <a:rPr lang="en-US" dirty="0" err="1"/>
              <a:t>omni</a:t>
            </a:r>
            <a:r>
              <a:rPr lang="en-US" dirty="0"/>
              <a:t>-directional receive or vice versa</a:t>
            </a:r>
          </a:p>
          <a:p>
            <a:pPr lvl="1"/>
            <a:r>
              <a:rPr lang="en-US" dirty="0"/>
              <a:t>Intermediate range</a:t>
            </a:r>
          </a:p>
          <a:p>
            <a:pPr lvl="1"/>
            <a:r>
              <a:rPr lang="en-US" dirty="0"/>
              <a:t>Only partial antenna tracking problem</a:t>
            </a:r>
          </a:p>
          <a:p>
            <a:r>
              <a:rPr lang="en-US" dirty="0"/>
              <a:t>Relayed communication</a:t>
            </a:r>
          </a:p>
          <a:p>
            <a:pPr lvl="1"/>
            <a:r>
              <a:rPr lang="en-US" dirty="0"/>
              <a:t>Satellite communication</a:t>
            </a:r>
          </a:p>
          <a:p>
            <a:pPr lvl="2"/>
            <a:r>
              <a:rPr lang="en-US" dirty="0"/>
              <a:t>Wider coverage – potentially world-wide</a:t>
            </a:r>
          </a:p>
          <a:p>
            <a:pPr lvl="1"/>
            <a:r>
              <a:rPr lang="en-US" dirty="0"/>
              <a:t>Relay UAV / UGV</a:t>
            </a:r>
          </a:p>
          <a:p>
            <a:pPr lvl="2"/>
            <a:r>
              <a:rPr lang="en-US" dirty="0"/>
              <a:t>Dynamically </a:t>
            </a:r>
            <a:r>
              <a:rPr lang="en-US" dirty="0" err="1"/>
              <a:t>establishable</a:t>
            </a:r>
            <a:r>
              <a:rPr lang="en-US" dirty="0"/>
              <a:t> relays</a:t>
            </a:r>
          </a:p>
          <a:p>
            <a:pPr lvl="2"/>
            <a:r>
              <a:rPr lang="en-US" dirty="0"/>
              <a:t>Smaller overall transmit distance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25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 and Mission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Choice of transmission mode regulates a number of factors</a:t>
            </a:r>
          </a:p>
          <a:p>
            <a:pPr lvl="1"/>
            <a:r>
              <a:rPr lang="en-US" dirty="0"/>
              <a:t>Throughput</a:t>
            </a:r>
          </a:p>
          <a:p>
            <a:pPr lvl="1"/>
            <a:r>
              <a:rPr lang="en-US" dirty="0"/>
              <a:t>Range</a:t>
            </a:r>
          </a:p>
          <a:p>
            <a:pPr lvl="1"/>
            <a:r>
              <a:rPr lang="en-US" dirty="0"/>
              <a:t>Coverage area</a:t>
            </a:r>
          </a:p>
          <a:p>
            <a:pPr lvl="1"/>
            <a:r>
              <a:rPr lang="en-US" dirty="0"/>
              <a:t>Sensitivity to interference, noise, and jamming</a:t>
            </a:r>
          </a:p>
          <a:p>
            <a:pPr lvl="1"/>
            <a:r>
              <a:rPr lang="en-US" dirty="0"/>
              <a:t>Time delay in communications</a:t>
            </a:r>
          </a:p>
        </p:txBody>
      </p:sp>
    </p:spTree>
    <p:extLst>
      <p:ext uri="{BB962C8B-B14F-4D97-AF65-F5344CB8AC3E}">
        <p14:creationId xmlns:p14="http://schemas.microsoft.com/office/powerpoint/2010/main" val="414750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 and Mission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Communication delays impact ability to remotely control </a:t>
            </a:r>
            <a:r>
              <a:rPr lang="en-US" dirty="0" err="1"/>
              <a:t>UxVs</a:t>
            </a:r>
            <a:endParaRPr lang="en-US" dirty="0"/>
          </a:p>
          <a:p>
            <a:pPr lvl="1"/>
            <a:r>
              <a:rPr lang="en-US" dirty="0"/>
              <a:t>Line of sight 			2ms</a:t>
            </a:r>
          </a:p>
          <a:p>
            <a:pPr lvl="1"/>
            <a:r>
              <a:rPr lang="en-US" dirty="0"/>
              <a:t>Low earth orbit		10ms</a:t>
            </a:r>
          </a:p>
          <a:p>
            <a:pPr lvl="1"/>
            <a:r>
              <a:rPr lang="en-US" dirty="0"/>
              <a:t>Medium earth orbit		100ms</a:t>
            </a:r>
          </a:p>
          <a:p>
            <a:pPr lvl="1"/>
            <a:r>
              <a:rPr lang="en-US" dirty="0"/>
              <a:t>Geostationary		200-300ms</a:t>
            </a:r>
          </a:p>
          <a:p>
            <a:r>
              <a:rPr lang="en-US" dirty="0"/>
              <a:t>With transmission relays above low earth orbit, direct remote operation of fast vehicles becomes risky</a:t>
            </a:r>
          </a:p>
          <a:p>
            <a:pPr lvl="1"/>
            <a:r>
              <a:rPr lang="en-US" dirty="0"/>
              <a:t>GEA more than triples human reaction time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43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5"/>
          <p:cNvGrpSpPr>
            <a:grpSpLocks/>
          </p:cNvGrpSpPr>
          <p:nvPr/>
        </p:nvGrpSpPr>
        <p:grpSpPr bwMode="auto">
          <a:xfrm>
            <a:off x="3429000" y="2895600"/>
            <a:ext cx="5715000" cy="3875088"/>
            <a:chOff x="560" y="1598"/>
            <a:chExt cx="4603" cy="2729"/>
          </a:xfrm>
        </p:grpSpPr>
        <p:pic>
          <p:nvPicPr>
            <p:cNvPr id="5" name="Picture 1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39" b="2826"/>
            <a:stretch>
              <a:fillRect/>
            </a:stretch>
          </p:blipFill>
          <p:spPr bwMode="auto">
            <a:xfrm>
              <a:off x="560" y="1666"/>
              <a:ext cx="4603" cy="266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sp>
          <p:nvSpPr>
            <p:cNvPr id="6" name="Text Box 17"/>
            <p:cNvSpPr txBox="1">
              <a:spLocks noChangeArrowheads="1"/>
            </p:cNvSpPr>
            <p:nvPr/>
          </p:nvSpPr>
          <p:spPr bwMode="auto">
            <a:xfrm>
              <a:off x="3620" y="1912"/>
              <a:ext cx="109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Military Satellite</a:t>
              </a:r>
            </a:p>
          </p:txBody>
        </p:sp>
        <p:sp>
          <p:nvSpPr>
            <p:cNvPr id="7" name="Text Box 18"/>
            <p:cNvSpPr txBox="1">
              <a:spLocks noChangeArrowheads="1"/>
            </p:cNvSpPr>
            <p:nvPr/>
          </p:nvSpPr>
          <p:spPr bwMode="auto">
            <a:xfrm>
              <a:off x="2267" y="1598"/>
              <a:ext cx="137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</a:rPr>
                <a:t>Commercial Satellite</a:t>
              </a:r>
            </a:p>
          </p:txBody>
        </p:sp>
        <p:sp>
          <p:nvSpPr>
            <p:cNvPr id="8" name="AutoShape 19"/>
            <p:cNvSpPr>
              <a:spLocks noChangeArrowheads="1"/>
            </p:cNvSpPr>
            <p:nvPr/>
          </p:nvSpPr>
          <p:spPr bwMode="auto">
            <a:xfrm flipH="1" flipV="1">
              <a:off x="2566" y="1789"/>
              <a:ext cx="256" cy="254"/>
            </a:xfrm>
            <a:custGeom>
              <a:avLst/>
              <a:gdLst>
                <a:gd name="G0" fmla="+- 15253 0 0"/>
                <a:gd name="G1" fmla="+- 2440 0 0"/>
                <a:gd name="G2" fmla="+- 12158 0 2440"/>
                <a:gd name="G3" fmla="+- G2 0 2440"/>
                <a:gd name="G4" fmla="*/ G3 32768 32059"/>
                <a:gd name="G5" fmla="*/ G4 1 2"/>
                <a:gd name="G6" fmla="+- 21600 0 15253"/>
                <a:gd name="G7" fmla="*/ G6 2440 6079"/>
                <a:gd name="G8" fmla="+- G7 15253 0"/>
                <a:gd name="T0" fmla="*/ 15253 w 21600"/>
                <a:gd name="T1" fmla="*/ 0 h 21600"/>
                <a:gd name="T2" fmla="*/ 15253 w 21600"/>
                <a:gd name="T3" fmla="*/ 12158 h 21600"/>
                <a:gd name="T4" fmla="*/ 3720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253" y="0"/>
                  </a:lnTo>
                  <a:lnTo>
                    <a:pt x="15253" y="2440"/>
                  </a:lnTo>
                  <a:lnTo>
                    <a:pt x="12427" y="2440"/>
                  </a:lnTo>
                  <a:cubicBezTo>
                    <a:pt x="5564" y="2440"/>
                    <a:pt x="0" y="6791"/>
                    <a:pt x="0" y="12158"/>
                  </a:cubicBezTo>
                  <a:lnTo>
                    <a:pt x="0" y="21600"/>
                  </a:lnTo>
                  <a:lnTo>
                    <a:pt x="7439" y="21600"/>
                  </a:lnTo>
                  <a:lnTo>
                    <a:pt x="7439" y="12158"/>
                  </a:lnTo>
                  <a:cubicBezTo>
                    <a:pt x="7439" y="10810"/>
                    <a:pt x="9672" y="9718"/>
                    <a:pt x="12427" y="9718"/>
                  </a:cubicBezTo>
                  <a:lnTo>
                    <a:pt x="15253" y="9718"/>
                  </a:lnTo>
                  <a:lnTo>
                    <a:pt x="15253" y="12158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AutoShape 20"/>
            <p:cNvSpPr>
              <a:spLocks noChangeArrowheads="1"/>
            </p:cNvSpPr>
            <p:nvPr/>
          </p:nvSpPr>
          <p:spPr bwMode="auto">
            <a:xfrm>
              <a:off x="3484" y="1944"/>
              <a:ext cx="134" cy="159"/>
            </a:xfrm>
            <a:prstGeom prst="leftArrow">
              <a:avLst>
                <a:gd name="adj1" fmla="val 59750"/>
                <a:gd name="adj2" fmla="val 47759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RF Communication and Mission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UAVs and </a:t>
            </a:r>
            <a:r>
              <a:rPr lang="en-US" dirty="0" err="1"/>
              <a:t>UxVs</a:t>
            </a:r>
            <a:r>
              <a:rPr lang="en-US" dirty="0"/>
              <a:t> usually have multiple, potentially redundant communication links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57200" y="2555875"/>
            <a:ext cx="39624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2150" indent="-3476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+mn-lt"/>
              </a:defRPr>
            </a:lvl2pPr>
            <a:lvl3pPr marL="987425" indent="-2936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+mn-lt"/>
              </a:defRPr>
            </a:lvl3pPr>
            <a:lvl4pPr marL="12811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4pPr>
            <a:lvl5pPr marL="15986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0558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130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29702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4274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dirty="0"/>
              <a:t>E.g. </a:t>
            </a:r>
            <a:r>
              <a:rPr lang="en-US" dirty="0" err="1"/>
              <a:t>Glowal</a:t>
            </a:r>
            <a:r>
              <a:rPr lang="en-US" dirty="0"/>
              <a:t> Hawk:</a:t>
            </a:r>
          </a:p>
          <a:p>
            <a:pPr lvl="2"/>
            <a:r>
              <a:rPr lang="en-US" dirty="0"/>
              <a:t>- UHF (LOS command and control)</a:t>
            </a:r>
          </a:p>
          <a:p>
            <a:pPr lvl="2"/>
            <a:r>
              <a:rPr lang="en-US" dirty="0"/>
              <a:t>- UHF (</a:t>
            </a:r>
            <a:r>
              <a:rPr lang="en-US" dirty="0" err="1"/>
              <a:t>SatCom</a:t>
            </a:r>
            <a:r>
              <a:rPr lang="en-US" dirty="0"/>
              <a:t> command and control)</a:t>
            </a:r>
          </a:p>
          <a:p>
            <a:pPr lvl="2"/>
            <a:r>
              <a:rPr lang="en-US" dirty="0"/>
              <a:t>- CDL (J-band LOS down link)</a:t>
            </a:r>
          </a:p>
          <a:p>
            <a:pPr lvl="2"/>
            <a:r>
              <a:rPr lang="en-US" dirty="0"/>
              <a:t>- SHF (</a:t>
            </a:r>
            <a:r>
              <a:rPr lang="en-US" dirty="0" err="1"/>
              <a:t>SatCom</a:t>
            </a:r>
            <a:r>
              <a:rPr lang="en-US" dirty="0"/>
              <a:t> Ku band down link)</a:t>
            </a:r>
          </a:p>
        </p:txBody>
      </p:sp>
    </p:spTree>
    <p:extLst>
      <p:ext uri="{BB962C8B-B14F-4D97-AF65-F5344CB8AC3E}">
        <p14:creationId xmlns:p14="http://schemas.microsoft.com/office/powerpoint/2010/main" val="336964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sz="2800" dirty="0"/>
              <a:t>For low-end applications, satellite links and dedicated line of sight communications are often impractical and expensive</a:t>
            </a:r>
          </a:p>
          <a:p>
            <a:pPr lvl="1"/>
            <a:r>
              <a:rPr lang="en-US" sz="2400" dirty="0"/>
              <a:t>Common technologies exist if infrastructure is available or only limited range is required</a:t>
            </a:r>
          </a:p>
          <a:p>
            <a:pPr lvl="2"/>
            <a:r>
              <a:rPr lang="en-US" sz="2200" dirty="0"/>
              <a:t>Cell phone network / </a:t>
            </a:r>
            <a:r>
              <a:rPr lang="en-US" sz="2200" dirty="0" err="1"/>
              <a:t>WiMax</a:t>
            </a:r>
            <a:endParaRPr lang="en-US" sz="2200" dirty="0"/>
          </a:p>
          <a:p>
            <a:pPr lvl="3"/>
            <a:r>
              <a:rPr lang="en-US" dirty="0"/>
              <a:t>Limits altitude and excludes certain areas</a:t>
            </a:r>
          </a:p>
          <a:p>
            <a:pPr lvl="2"/>
            <a:r>
              <a:rPr lang="en-US" sz="2200" dirty="0"/>
              <a:t>WLAN</a:t>
            </a:r>
          </a:p>
          <a:p>
            <a:pPr lvl="3"/>
            <a:r>
              <a:rPr lang="en-US" dirty="0"/>
              <a:t>Can be self-deployed</a:t>
            </a:r>
          </a:p>
          <a:p>
            <a:pPr lvl="3"/>
            <a:r>
              <a:rPr lang="en-US" dirty="0"/>
              <a:t>Limits range </a:t>
            </a:r>
          </a:p>
          <a:p>
            <a:pPr lvl="2"/>
            <a:r>
              <a:rPr lang="en-US" sz="2200" dirty="0"/>
              <a:t>Mesh networking</a:t>
            </a:r>
          </a:p>
          <a:p>
            <a:pPr lvl="3"/>
            <a:r>
              <a:rPr lang="en-US" dirty="0"/>
              <a:t>Allows dynamic formation of network</a:t>
            </a:r>
          </a:p>
          <a:p>
            <a:pPr lvl="3"/>
            <a:r>
              <a:rPr lang="en-US" dirty="0"/>
              <a:t>Requires the deployment of relay points</a:t>
            </a:r>
          </a:p>
        </p:txBody>
      </p:sp>
    </p:spTree>
    <p:extLst>
      <p:ext uri="{BB962C8B-B14F-4D97-AF65-F5344CB8AC3E}">
        <p14:creationId xmlns:p14="http://schemas.microsoft.com/office/powerpoint/2010/main" val="279118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Affordable, self-deployable (open) wireless networks and frequencies are available with power limitations</a:t>
            </a:r>
          </a:p>
          <a:p>
            <a:pPr lvl="1"/>
            <a:r>
              <a:rPr lang="en-US" dirty="0"/>
              <a:t>Analog remote control in the 40MHz or 900MHz range</a:t>
            </a:r>
          </a:p>
          <a:p>
            <a:pPr lvl="1"/>
            <a:r>
              <a:rPr lang="en-US" dirty="0"/>
              <a:t>Digital wireless in the 900MHz, 2.4GHz, and 5.2GHz range</a:t>
            </a:r>
          </a:p>
          <a:p>
            <a:r>
              <a:rPr lang="en-US" dirty="0"/>
              <a:t>Additional services provide infrastructure on leased data channels</a:t>
            </a:r>
          </a:p>
          <a:p>
            <a:pPr lvl="1"/>
            <a:r>
              <a:rPr lang="en-US" dirty="0"/>
              <a:t>Cell phone and </a:t>
            </a:r>
            <a:r>
              <a:rPr lang="en-US" dirty="0" err="1"/>
              <a:t>WiMax</a:t>
            </a:r>
            <a:r>
              <a:rPr lang="en-US" dirty="0"/>
              <a:t> services</a:t>
            </a:r>
          </a:p>
          <a:p>
            <a:pPr lvl="2"/>
            <a:r>
              <a:rPr lang="en-US" dirty="0"/>
              <a:t>Operate at higher power and higher throughput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34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Using wireless media, different types of networks can be established</a:t>
            </a:r>
          </a:p>
          <a:p>
            <a:pPr lvl="1"/>
            <a:r>
              <a:rPr lang="en-US" dirty="0"/>
              <a:t>Point to point networks</a:t>
            </a:r>
          </a:p>
          <a:p>
            <a:pPr lvl="2"/>
            <a:r>
              <a:rPr lang="en-US" dirty="0"/>
              <a:t>Direct communication between two transmitters</a:t>
            </a:r>
          </a:p>
          <a:p>
            <a:pPr lvl="1"/>
            <a:r>
              <a:rPr lang="en-US" dirty="0"/>
              <a:t>Infrastructure-based networks</a:t>
            </a:r>
          </a:p>
          <a:p>
            <a:pPr lvl="2"/>
            <a:r>
              <a:rPr lang="en-US" dirty="0"/>
              <a:t>Communication through an infrastructure access point</a:t>
            </a:r>
          </a:p>
          <a:p>
            <a:pPr lvl="1"/>
            <a:r>
              <a:rPr lang="en-US" dirty="0"/>
              <a:t>Ad-hoc/mesh networks</a:t>
            </a:r>
          </a:p>
          <a:p>
            <a:pPr lvl="2"/>
            <a:r>
              <a:rPr lang="en-US" dirty="0"/>
              <a:t>Communication through other nodes with automatic re-configuration</a:t>
            </a:r>
          </a:p>
        </p:txBody>
      </p:sp>
    </p:spTree>
    <p:extLst>
      <p:ext uri="{BB962C8B-B14F-4D97-AF65-F5344CB8AC3E}">
        <p14:creationId xmlns:p14="http://schemas.microsoft.com/office/powerpoint/2010/main" val="330154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Common standards for wireless systems</a:t>
            </a:r>
          </a:p>
          <a:p>
            <a:pPr lvl="1"/>
            <a:r>
              <a:rPr lang="en-US" dirty="0"/>
              <a:t>802.11 a/b/g/n  - </a:t>
            </a:r>
            <a:r>
              <a:rPr lang="en-US" dirty="0" err="1"/>
              <a:t>WiFi</a:t>
            </a:r>
            <a:endParaRPr lang="en-US" dirty="0"/>
          </a:p>
          <a:p>
            <a:pPr lvl="2"/>
            <a:r>
              <a:rPr lang="en-US" dirty="0" err="1"/>
              <a:t>WiFi</a:t>
            </a:r>
            <a:r>
              <a:rPr lang="en-US" dirty="0"/>
              <a:t> provides infrastructure-based </a:t>
            </a:r>
            <a:r>
              <a:rPr lang="en-US" dirty="0" err="1"/>
              <a:t>communciation</a:t>
            </a:r>
            <a:r>
              <a:rPr lang="en-US" dirty="0"/>
              <a:t> (with the possibility for point to point communication)</a:t>
            </a:r>
          </a:p>
          <a:p>
            <a:pPr lvl="3"/>
            <a:r>
              <a:rPr lang="en-US" dirty="0"/>
              <a:t>Relatively high bandwidth and range (&lt;54Mbps , &lt;2km)</a:t>
            </a:r>
          </a:p>
          <a:p>
            <a:pPr lvl="3"/>
            <a:r>
              <a:rPr lang="en-US" dirty="0"/>
              <a:t>High computational and power overhead</a:t>
            </a:r>
          </a:p>
          <a:p>
            <a:pPr lvl="3"/>
            <a:r>
              <a:rPr lang="en-US" dirty="0"/>
              <a:t>Requires consistent communication routes</a:t>
            </a:r>
          </a:p>
          <a:p>
            <a:pPr lvl="3"/>
            <a:r>
              <a:rPr lang="en-US" dirty="0"/>
              <a:t>Easy configuration and use</a:t>
            </a:r>
          </a:p>
          <a:p>
            <a:pPr lvl="2"/>
            <a:r>
              <a:rPr lang="en-US" dirty="0"/>
              <a:t>Most commonly operates on 2.4GHz or 5.2GHz</a:t>
            </a:r>
          </a:p>
        </p:txBody>
      </p:sp>
    </p:spTree>
    <p:extLst>
      <p:ext uri="{BB962C8B-B14F-4D97-AF65-F5344CB8AC3E}">
        <p14:creationId xmlns:p14="http://schemas.microsoft.com/office/powerpoint/2010/main" val="14138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802.15.1 – Bluetooth</a:t>
            </a:r>
          </a:p>
          <a:p>
            <a:pPr lvl="2"/>
            <a:r>
              <a:rPr lang="en-US" dirty="0"/>
              <a:t>Point to point communication</a:t>
            </a:r>
          </a:p>
          <a:p>
            <a:pPr lvl="3"/>
            <a:r>
              <a:rPr lang="en-US" dirty="0"/>
              <a:t>Reasonable data rate (&lt;24Mbps)</a:t>
            </a:r>
          </a:p>
          <a:p>
            <a:pPr lvl="3"/>
            <a:r>
              <a:rPr lang="en-US" dirty="0"/>
              <a:t>Shorter range (&lt;150m)</a:t>
            </a:r>
          </a:p>
          <a:p>
            <a:pPr lvl="3"/>
            <a:r>
              <a:rPr lang="en-US" dirty="0"/>
              <a:t>Very low power requirements</a:t>
            </a:r>
          </a:p>
          <a:p>
            <a:pPr lvl="3"/>
            <a:r>
              <a:rPr lang="en-US" dirty="0"/>
              <a:t>Generally no relay capabilities</a:t>
            </a:r>
          </a:p>
          <a:p>
            <a:pPr lvl="3"/>
            <a:r>
              <a:rPr lang="en-US" dirty="0"/>
              <a:t>Easy configuration and use</a:t>
            </a:r>
          </a:p>
          <a:p>
            <a:pPr lvl="2"/>
            <a:r>
              <a:rPr lang="en-US" dirty="0"/>
              <a:t>Most commonly operates on 2.4GHz</a:t>
            </a:r>
          </a:p>
        </p:txBody>
      </p:sp>
    </p:spTree>
    <p:extLst>
      <p:ext uri="{BB962C8B-B14F-4D97-AF65-F5344CB8AC3E}">
        <p14:creationId xmlns:p14="http://schemas.microsoft.com/office/powerpoint/2010/main" val="80763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 err="1"/>
              <a:t>UxV</a:t>
            </a:r>
            <a:r>
              <a:rPr lang="en-US" sz="4400" dirty="0"/>
              <a:t>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 err="1"/>
              <a:t>UxVs</a:t>
            </a:r>
            <a:r>
              <a:rPr lang="en-US" dirty="0"/>
              <a:t> communications started at the end of the 19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3733800"/>
            <a:ext cx="2514600" cy="17937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5129434"/>
            <a:ext cx="2125261" cy="17072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770909" cy="15240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2479675"/>
            <a:ext cx="45720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Wingdings" pitchFamily="2" charset="2"/>
              <a:buChar char="l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92150" indent="-3476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l"/>
              <a:defRPr sz="2600">
                <a:solidFill>
                  <a:schemeClr val="tx1"/>
                </a:solidFill>
                <a:latin typeface="+mn-lt"/>
              </a:defRPr>
            </a:lvl2pPr>
            <a:lvl3pPr marL="987425" indent="-2936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l"/>
              <a:defRPr sz="2300">
                <a:solidFill>
                  <a:schemeClr val="tx1"/>
                </a:solidFill>
                <a:latin typeface="+mn-lt"/>
              </a:defRPr>
            </a:lvl3pPr>
            <a:lvl4pPr marL="12811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4pPr>
            <a:lvl5pPr marL="15986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0558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5130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29702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427413" indent="-3159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80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dirty="0"/>
              <a:t>First systems initially used wired communications </a:t>
            </a:r>
          </a:p>
          <a:p>
            <a:pPr lvl="1"/>
            <a:r>
              <a:rPr lang="en-US" dirty="0"/>
              <a:t>Moved to wireless communications early on</a:t>
            </a:r>
          </a:p>
          <a:p>
            <a:pPr lvl="2"/>
            <a:r>
              <a:rPr lang="en-US" dirty="0"/>
              <a:t>First wireless remote control </a:t>
            </a:r>
            <a:r>
              <a:rPr lang="en-US" dirty="0" err="1"/>
              <a:t>UxV</a:t>
            </a:r>
            <a:r>
              <a:rPr lang="en-US" dirty="0"/>
              <a:t> was a boat by  Nikola Tesla in 1898</a:t>
            </a:r>
          </a:p>
          <a:p>
            <a:pPr lvl="1"/>
            <a:r>
              <a:rPr lang="en-US" dirty="0"/>
              <a:t>Increasingly more complex use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7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0" y="4724400"/>
            <a:ext cx="2540000" cy="254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802.15.4 – Mesh Networking (e.g.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Mesh Networking</a:t>
            </a:r>
          </a:p>
          <a:p>
            <a:pPr lvl="3"/>
            <a:r>
              <a:rPr lang="en-US" dirty="0"/>
              <a:t>Lower data rate (&lt;250Kbps)</a:t>
            </a:r>
          </a:p>
          <a:p>
            <a:pPr lvl="3"/>
            <a:r>
              <a:rPr lang="en-US" dirty="0"/>
              <a:t>Longer range: high power (&lt;8km); low power (&lt;100m)</a:t>
            </a:r>
          </a:p>
          <a:p>
            <a:pPr lvl="3"/>
            <a:r>
              <a:rPr lang="en-US" dirty="0"/>
              <a:t>Very low power requirements</a:t>
            </a:r>
          </a:p>
          <a:p>
            <a:pPr lvl="3"/>
            <a:r>
              <a:rPr lang="en-US" dirty="0"/>
              <a:t>Dynamic network formation and package re-routing</a:t>
            </a:r>
          </a:p>
          <a:p>
            <a:pPr lvl="3"/>
            <a:r>
              <a:rPr lang="en-US" dirty="0"/>
              <a:t>Built-in relaying</a:t>
            </a:r>
          </a:p>
          <a:p>
            <a:pPr lvl="3"/>
            <a:r>
              <a:rPr lang="en-US" dirty="0"/>
              <a:t>Easy configuration and use</a:t>
            </a:r>
          </a:p>
          <a:p>
            <a:pPr lvl="2"/>
            <a:r>
              <a:rPr lang="en-US" dirty="0"/>
              <a:t>Most commonly operates on 2.4GHz or 900MHz</a:t>
            </a:r>
          </a:p>
        </p:txBody>
      </p:sp>
    </p:spTree>
    <p:extLst>
      <p:ext uri="{BB962C8B-B14F-4D97-AF65-F5344CB8AC3E}">
        <p14:creationId xmlns:p14="http://schemas.microsoft.com/office/powerpoint/2010/main" val="379713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802.16 – </a:t>
            </a:r>
            <a:r>
              <a:rPr lang="en-US" dirty="0" err="1"/>
              <a:t>WiMax</a:t>
            </a:r>
            <a:endParaRPr lang="en-US" dirty="0"/>
          </a:p>
          <a:p>
            <a:pPr lvl="2"/>
            <a:r>
              <a:rPr lang="en-US" dirty="0"/>
              <a:t>Long range infrastructure based networking</a:t>
            </a:r>
          </a:p>
          <a:p>
            <a:pPr lvl="3"/>
            <a:r>
              <a:rPr lang="en-US" dirty="0"/>
              <a:t>High data rate (&lt;70Mbps)</a:t>
            </a:r>
          </a:p>
          <a:p>
            <a:pPr lvl="3"/>
            <a:r>
              <a:rPr lang="en-US" dirty="0"/>
              <a:t>Large range (&lt;50km)</a:t>
            </a:r>
          </a:p>
          <a:p>
            <a:pPr lvl="3"/>
            <a:r>
              <a:rPr lang="en-US" dirty="0"/>
              <a:t>Higher power requirements</a:t>
            </a:r>
          </a:p>
          <a:p>
            <a:pPr lvl="3"/>
            <a:r>
              <a:rPr lang="en-US" dirty="0"/>
              <a:t>Requires established infrastructure </a:t>
            </a:r>
          </a:p>
          <a:p>
            <a:pPr lvl="2"/>
            <a:r>
              <a:rPr lang="en-US" dirty="0"/>
              <a:t>Operates in a wide range of spectrums from 500MHz over 2.5GHz to 3.3GHz </a:t>
            </a:r>
            <a:r>
              <a:rPr lang="en-US"/>
              <a:t>and 3.5GHz. </a:t>
            </a:r>
            <a:r>
              <a:rPr lang="en-US" dirty="0"/>
              <a:t>Most commonly operates on 2.4GHz</a:t>
            </a:r>
          </a:p>
        </p:txBody>
      </p:sp>
    </p:spTree>
    <p:extLst>
      <p:ext uri="{BB962C8B-B14F-4D97-AF65-F5344CB8AC3E}">
        <p14:creationId xmlns:p14="http://schemas.microsoft.com/office/powerpoint/2010/main" val="220079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Point to point vs. Network</a:t>
            </a:r>
          </a:p>
          <a:p>
            <a:pPr lvl="1"/>
            <a:r>
              <a:rPr lang="en-US" dirty="0"/>
              <a:t>Point to point communications usually take the form of wireless serial lines</a:t>
            </a:r>
          </a:p>
          <a:p>
            <a:pPr lvl="2"/>
            <a:r>
              <a:rPr lang="en-US" dirty="0"/>
              <a:t>Single stream of data in each direction</a:t>
            </a:r>
          </a:p>
          <a:p>
            <a:pPr lvl="2"/>
            <a:r>
              <a:rPr lang="en-US" dirty="0"/>
              <a:t>Usually lower overhead and delay times</a:t>
            </a:r>
          </a:p>
          <a:p>
            <a:pPr lvl="2"/>
            <a:r>
              <a:rPr lang="en-US" dirty="0"/>
              <a:t>Higher data rates</a:t>
            </a:r>
          </a:p>
          <a:p>
            <a:pPr lvl="1"/>
            <a:r>
              <a:rPr lang="en-US" dirty="0"/>
              <a:t>Networks allow more than two entities (processes or platforms) to communicate </a:t>
            </a:r>
          </a:p>
          <a:p>
            <a:pPr lvl="2"/>
            <a:r>
              <a:rPr lang="en-US" dirty="0"/>
              <a:t>Arbitrary data streams can be initiated  </a:t>
            </a:r>
          </a:p>
          <a:p>
            <a:pPr lvl="2"/>
            <a:r>
              <a:rPr lang="en-US" dirty="0"/>
              <a:t>Multiple data streams can overlap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3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Infrastructure vs. Mesh Networks</a:t>
            </a:r>
          </a:p>
          <a:p>
            <a:pPr lvl="1"/>
            <a:r>
              <a:rPr lang="en-US" dirty="0"/>
              <a:t>Mesh networks provide extra flexibility by allowing to establish the network infrastructure dynamically</a:t>
            </a:r>
          </a:p>
          <a:p>
            <a:pPr lvl="2"/>
            <a:r>
              <a:rPr lang="en-US" dirty="0"/>
              <a:t>Usable in disaster scenarios</a:t>
            </a:r>
          </a:p>
          <a:p>
            <a:pPr lvl="2"/>
            <a:r>
              <a:rPr lang="en-US" dirty="0"/>
              <a:t>Usable in areas without established infrastructure</a:t>
            </a:r>
          </a:p>
          <a:p>
            <a:pPr lvl="1"/>
            <a:r>
              <a:rPr lang="en-US" dirty="0"/>
              <a:t>Mesh networks have a higher overhead for transmitting packets due to </a:t>
            </a:r>
            <a:r>
              <a:rPr lang="en-US"/>
              <a:t>route establishment</a:t>
            </a:r>
            <a:endParaRPr lang="en-US" dirty="0"/>
          </a:p>
          <a:p>
            <a:pPr lvl="2"/>
            <a:r>
              <a:rPr lang="en-US" dirty="0"/>
              <a:t>Lower throughput</a:t>
            </a:r>
          </a:p>
          <a:p>
            <a:pPr lvl="2"/>
            <a:r>
              <a:rPr lang="en-US" dirty="0"/>
              <a:t>Longer packet delay and round trip times</a:t>
            </a:r>
          </a:p>
          <a:p>
            <a:pPr lvl="2"/>
            <a:r>
              <a:rPr lang="en-US" dirty="0"/>
              <a:t>More complex to initially configure</a:t>
            </a:r>
          </a:p>
          <a:p>
            <a:pPr lvl="1"/>
            <a:r>
              <a:rPr lang="en-US" dirty="0"/>
              <a:t>The scenario and environment usually determines what is better</a:t>
            </a:r>
          </a:p>
        </p:txBody>
      </p:sp>
    </p:spTree>
    <p:extLst>
      <p:ext uri="{BB962C8B-B14F-4D97-AF65-F5344CB8AC3E}">
        <p14:creationId xmlns:p14="http://schemas.microsoft.com/office/powerpoint/2010/main" val="32352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Networks and network protocols are structured in multiple layers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3246" b="4385"/>
          <a:stretch/>
        </p:blipFill>
        <p:spPr>
          <a:xfrm>
            <a:off x="1524000" y="2590800"/>
            <a:ext cx="5486400" cy="41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6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Protocols manage data transfer standards</a:t>
            </a:r>
          </a:p>
          <a:p>
            <a:pPr lvl="1"/>
            <a:r>
              <a:rPr lang="en-US" dirty="0"/>
              <a:t>Ensure that transmitter and receiver understand each other</a:t>
            </a:r>
          </a:p>
          <a:p>
            <a:pPr lvl="1"/>
            <a:r>
              <a:rPr lang="en-US" dirty="0"/>
              <a:t>Protocols are layered according to the network layers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3581400"/>
            <a:ext cx="5168900" cy="304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7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Link layer protocols handle hardware addresses</a:t>
            </a:r>
          </a:p>
          <a:p>
            <a:pPr lvl="1"/>
            <a:r>
              <a:rPr lang="en-US" sz="2400" dirty="0"/>
              <a:t>Mostly using Media Access Control (MAC) addresses</a:t>
            </a:r>
          </a:p>
          <a:p>
            <a:r>
              <a:rPr lang="en-US" dirty="0"/>
              <a:t>Network layer protocols handle addressing</a:t>
            </a:r>
          </a:p>
          <a:p>
            <a:pPr lvl="1"/>
            <a:r>
              <a:rPr lang="en-US" sz="2400" dirty="0"/>
              <a:t>Most commonly using Internet Protocol (IP) addressing</a:t>
            </a:r>
          </a:p>
          <a:p>
            <a:r>
              <a:rPr lang="en-US" dirty="0"/>
              <a:t>Transport layer protocols handle data transfer</a:t>
            </a:r>
          </a:p>
          <a:p>
            <a:pPr lvl="1"/>
            <a:r>
              <a:rPr lang="en-US" sz="2400" dirty="0"/>
              <a:t>Transmission Control Protocol (TCP) for reliable, ordered, error-checked data transfer</a:t>
            </a:r>
          </a:p>
          <a:p>
            <a:pPr lvl="1"/>
            <a:r>
              <a:rPr lang="en-US" sz="2400" dirty="0"/>
              <a:t>User Datagram Protocol (UDP) for transfer without handshakes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83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Transport Layer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TCP and UDP are the most common internet transport protocols</a:t>
            </a:r>
          </a:p>
          <a:p>
            <a:pPr lvl="1"/>
            <a:r>
              <a:rPr lang="en-US" dirty="0"/>
              <a:t>TCP provides reliable connections</a:t>
            </a:r>
          </a:p>
          <a:p>
            <a:pPr lvl="2"/>
            <a:r>
              <a:rPr lang="en-US" dirty="0"/>
              <a:t>Handshaking, Collision checking, Error detection, Packet ordering</a:t>
            </a:r>
          </a:p>
          <a:p>
            <a:pPr lvl="2"/>
            <a:r>
              <a:rPr lang="en-US" dirty="0"/>
              <a:t>Requires to re-transmit packets if transfer medium is unreliable (e.g. wireless signals)</a:t>
            </a:r>
          </a:p>
          <a:p>
            <a:pPr lvl="1"/>
            <a:r>
              <a:rPr lang="en-US" sz="2400" dirty="0"/>
              <a:t>UDP operates on best effort basis</a:t>
            </a:r>
          </a:p>
          <a:p>
            <a:pPr lvl="2"/>
            <a:r>
              <a:rPr lang="en-US" dirty="0"/>
              <a:t>Data is transmitted but transmission is not verified</a:t>
            </a:r>
          </a:p>
          <a:p>
            <a:pPr lvl="2"/>
            <a:r>
              <a:rPr lang="en-US" dirty="0"/>
              <a:t>Packets are not ordered or error checked</a:t>
            </a:r>
          </a:p>
          <a:p>
            <a:pPr lvl="3"/>
            <a:r>
              <a:rPr lang="en-US" dirty="0"/>
              <a:t>Provides mechanisms for checksums </a:t>
            </a:r>
          </a:p>
        </p:txBody>
      </p:sp>
    </p:spTree>
    <p:extLst>
      <p:ext uri="{BB962C8B-B14F-4D97-AF65-F5344CB8AC3E}">
        <p14:creationId xmlns:p14="http://schemas.microsoft.com/office/powerpoint/2010/main" val="217503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Transport Layer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In an unreliable medium such as wireless, the choice of protocol is important</a:t>
            </a:r>
          </a:p>
          <a:p>
            <a:pPr lvl="1"/>
            <a:r>
              <a:rPr lang="en-US" dirty="0"/>
              <a:t>TCP provides guarantees but has pretty significant overhead</a:t>
            </a:r>
          </a:p>
          <a:p>
            <a:pPr lvl="2"/>
            <a:r>
              <a:rPr lang="en-US" dirty="0"/>
              <a:t>Bandwidth use can be significantly higher than actual data transfer</a:t>
            </a:r>
          </a:p>
          <a:p>
            <a:pPr lvl="3"/>
            <a:r>
              <a:rPr lang="en-US" dirty="0"/>
              <a:t>Re-transmissions of very large packages can bog down network due to significant chance of errors</a:t>
            </a:r>
          </a:p>
          <a:p>
            <a:pPr lvl="2"/>
            <a:r>
              <a:rPr lang="en-US" dirty="0"/>
              <a:t>Back-off from collisions delays data transmission</a:t>
            </a:r>
          </a:p>
          <a:p>
            <a:pPr lvl="1"/>
            <a:r>
              <a:rPr lang="en-US" dirty="0"/>
              <a:t>UDP is useful if some data loss is acceptable or if data has to be real-time</a:t>
            </a:r>
          </a:p>
          <a:p>
            <a:pPr lvl="2"/>
            <a:r>
              <a:rPr lang="en-US" dirty="0"/>
              <a:t>Data is transmitted at a given rate </a:t>
            </a:r>
          </a:p>
        </p:txBody>
      </p:sp>
    </p:spTree>
    <p:extLst>
      <p:ext uri="{BB962C8B-B14F-4D97-AF65-F5344CB8AC3E}">
        <p14:creationId xmlns:p14="http://schemas.microsoft.com/office/powerpoint/2010/main" val="299028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Internet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The most common suite of protocols is the Internet Protocol suite</a:t>
            </a:r>
          </a:p>
          <a:p>
            <a:pPr lvl="1"/>
            <a:r>
              <a:rPr lang="en-US" dirty="0"/>
              <a:t>IP protocols treat all traffic the same</a:t>
            </a:r>
          </a:p>
          <a:p>
            <a:pPr lvl="2"/>
            <a:r>
              <a:rPr lang="en-US" dirty="0"/>
              <a:t>Traditionally no priorities</a:t>
            </a:r>
          </a:p>
          <a:p>
            <a:pPr lvl="2"/>
            <a:r>
              <a:rPr lang="en-US" dirty="0"/>
              <a:t>No timing or ordering guarantees at the link layer</a:t>
            </a:r>
          </a:p>
          <a:p>
            <a:pPr lvl="1"/>
            <a:r>
              <a:rPr lang="en-US" dirty="0"/>
              <a:t>Real time protocols are implemented in top of UDP</a:t>
            </a:r>
          </a:p>
          <a:p>
            <a:pPr lvl="2"/>
            <a:r>
              <a:rPr lang="en-US" dirty="0"/>
              <a:t>No true real time guarantees</a:t>
            </a:r>
          </a:p>
          <a:p>
            <a:r>
              <a:rPr lang="en-US" dirty="0"/>
              <a:t>Priorities have been added to the network protocols but are not commonly used</a:t>
            </a:r>
          </a:p>
          <a:p>
            <a:pPr lvl="1"/>
            <a:r>
              <a:rPr lang="en-US" dirty="0"/>
              <a:t>Priorities can be useful for </a:t>
            </a:r>
            <a:r>
              <a:rPr lang="en-US" dirty="0" err="1"/>
              <a:t>UxV</a:t>
            </a:r>
            <a:r>
              <a:rPr lang="en-US" dirty="0"/>
              <a:t> communication</a:t>
            </a:r>
          </a:p>
        </p:txBody>
      </p:sp>
    </p:spTree>
    <p:extLst>
      <p:ext uri="{BB962C8B-B14F-4D97-AF65-F5344CB8AC3E}">
        <p14:creationId xmlns:p14="http://schemas.microsoft.com/office/powerpoint/2010/main" val="68606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2743200" y="2743200"/>
            <a:ext cx="3556000" cy="2062564"/>
            <a:chOff x="2743200" y="2743200"/>
            <a:chExt cx="3556000" cy="206256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8200" y="2743200"/>
              <a:ext cx="1651000" cy="1651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b="6743"/>
            <a:stretch/>
          </p:blipFill>
          <p:spPr>
            <a:xfrm>
              <a:off x="2743200" y="4114800"/>
              <a:ext cx="539898" cy="690964"/>
            </a:xfrm>
            <a:prstGeom prst="rect">
              <a:avLst/>
            </a:prstGeom>
          </p:spPr>
        </p:pic>
        <p:sp>
          <p:nvSpPr>
            <p:cNvPr id="10" name="Lightning Bolt 9"/>
            <p:cNvSpPr/>
            <p:nvPr/>
          </p:nvSpPr>
          <p:spPr>
            <a:xfrm rot="18885813">
              <a:off x="3294851" y="3683984"/>
              <a:ext cx="1306267" cy="381000"/>
            </a:xfrm>
            <a:prstGeom prst="lightningBol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in </a:t>
            </a:r>
            <a:r>
              <a:rPr lang="en-US" sz="4400" dirty="0" err="1"/>
              <a:t>UxVs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Different forms of </a:t>
            </a:r>
            <a:r>
              <a:rPr lang="en-US" dirty="0" err="1"/>
              <a:t>UxV</a:t>
            </a:r>
            <a:r>
              <a:rPr lang="en-US" dirty="0"/>
              <a:t> systems utilize different communication architectures</a:t>
            </a:r>
          </a:p>
          <a:p>
            <a:pPr lvl="1"/>
            <a:r>
              <a:rPr lang="en-US" dirty="0"/>
              <a:t>One-way remote control platforms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693737" lvl="2" indent="0">
              <a:buNone/>
            </a:pPr>
            <a:endParaRPr lang="en-US" dirty="0"/>
          </a:p>
          <a:p>
            <a:pPr lvl="2"/>
            <a:r>
              <a:rPr lang="en-US" dirty="0"/>
              <a:t>Simple to implement</a:t>
            </a:r>
          </a:p>
          <a:p>
            <a:pPr lvl="2"/>
            <a:r>
              <a:rPr lang="en-US" dirty="0"/>
              <a:t>Very low cost communications</a:t>
            </a:r>
          </a:p>
          <a:p>
            <a:pPr lvl="2"/>
            <a:r>
              <a:rPr lang="en-US" dirty="0"/>
              <a:t>Significant need for human operators</a:t>
            </a:r>
          </a:p>
          <a:p>
            <a:pPr lvl="2"/>
            <a:r>
              <a:rPr lang="en-US" dirty="0"/>
              <a:t>Requires strict line of sight to the platform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20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Application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Users interact with application layer protocols</a:t>
            </a:r>
          </a:p>
          <a:p>
            <a:pPr lvl="1"/>
            <a:r>
              <a:rPr lang="en-US" dirty="0"/>
              <a:t>Application layer protocols define specific application components </a:t>
            </a:r>
          </a:p>
          <a:p>
            <a:pPr lvl="2"/>
            <a:r>
              <a:rPr lang="en-US" dirty="0"/>
              <a:t>File transfer protocols (e.g. ftp, </a:t>
            </a:r>
            <a:r>
              <a:rPr lang="en-US" dirty="0" err="1"/>
              <a:t>sftp</a:t>
            </a:r>
            <a:r>
              <a:rPr lang="en-US" dirty="0"/>
              <a:t>, </a:t>
            </a:r>
            <a:r>
              <a:rPr lang="en-US" dirty="0" err="1"/>
              <a:t>ftps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Remote session protocols (e.g. telnet, </a:t>
            </a:r>
            <a:r>
              <a:rPr lang="en-US" dirty="0" err="1"/>
              <a:t>ssh</a:t>
            </a:r>
            <a:r>
              <a:rPr lang="en-US" dirty="0"/>
              <a:t>, </a:t>
            </a:r>
            <a:r>
              <a:rPr lang="en-US" dirty="0" err="1"/>
              <a:t>rfb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Data streaming protocols (e.g. </a:t>
            </a:r>
            <a:r>
              <a:rPr lang="en-US" dirty="0" err="1"/>
              <a:t>rtsp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Hypertext protocols (e.g. http)</a:t>
            </a:r>
          </a:p>
          <a:p>
            <a:pPr lvl="1"/>
            <a:r>
              <a:rPr lang="en-US" dirty="0"/>
              <a:t>Application layer protocols are selected according to the needs of the application</a:t>
            </a:r>
          </a:p>
          <a:p>
            <a:pPr lvl="2"/>
            <a:r>
              <a:rPr lang="en-US" dirty="0"/>
              <a:t>Timing requirements</a:t>
            </a:r>
          </a:p>
          <a:p>
            <a:pPr lvl="2"/>
            <a:r>
              <a:rPr lang="en-US" dirty="0"/>
              <a:t>Reliability requirements</a:t>
            </a:r>
          </a:p>
          <a:p>
            <a:pPr lvl="2"/>
            <a:r>
              <a:rPr lang="en-US" dirty="0"/>
              <a:t>Data transfer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425115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Wireless transmission are usually prone to noise, interference, and jamming</a:t>
            </a:r>
          </a:p>
          <a:p>
            <a:pPr lvl="1"/>
            <a:r>
              <a:rPr lang="en-US" dirty="0"/>
              <a:t>Wired and optical communications are usually harder to jam than acoustic and RF</a:t>
            </a:r>
          </a:p>
          <a:p>
            <a:pPr lvl="1"/>
            <a:r>
              <a:rPr lang="en-US" dirty="0"/>
              <a:t>Directional line of sight transmissions are harder to jam than </a:t>
            </a:r>
            <a:r>
              <a:rPr lang="en-US" dirty="0" err="1"/>
              <a:t>omni</a:t>
            </a:r>
            <a:r>
              <a:rPr lang="en-US" dirty="0"/>
              <a:t>-directional transmissions</a:t>
            </a:r>
          </a:p>
          <a:p>
            <a:r>
              <a:rPr lang="en-US" dirty="0"/>
              <a:t>Wireless transmissions are generally </a:t>
            </a:r>
            <a:r>
              <a:rPr lang="en-US" dirty="0" err="1"/>
              <a:t>interceptable</a:t>
            </a:r>
            <a:endParaRPr lang="en-US" dirty="0"/>
          </a:p>
          <a:p>
            <a:pPr lvl="1"/>
            <a:r>
              <a:rPr lang="en-US" dirty="0"/>
              <a:t>Others can listen in</a:t>
            </a:r>
          </a:p>
          <a:p>
            <a:pPr lvl="1"/>
            <a:r>
              <a:rPr lang="en-US" dirty="0"/>
              <a:t>Transmission content can be altered</a:t>
            </a:r>
          </a:p>
          <a:p>
            <a:pPr lvl="1"/>
            <a:r>
              <a:rPr lang="en-US" dirty="0"/>
              <a:t>Transmissions can be spoofed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Multiple means can be taken to make communications more secure</a:t>
            </a:r>
          </a:p>
          <a:p>
            <a:pPr lvl="1"/>
            <a:r>
              <a:rPr lang="en-US" dirty="0"/>
              <a:t>Physical means:</a:t>
            </a:r>
          </a:p>
          <a:p>
            <a:pPr lvl="2"/>
            <a:r>
              <a:rPr lang="en-US" dirty="0"/>
              <a:t>Directional communications</a:t>
            </a:r>
          </a:p>
          <a:p>
            <a:pPr lvl="2"/>
            <a:r>
              <a:rPr lang="en-US" dirty="0"/>
              <a:t>Use of difficult to operate in medium</a:t>
            </a:r>
          </a:p>
          <a:p>
            <a:pPr lvl="1"/>
            <a:r>
              <a:rPr lang="en-US" dirty="0"/>
              <a:t>Error correction</a:t>
            </a:r>
          </a:p>
          <a:p>
            <a:pPr lvl="2"/>
            <a:r>
              <a:rPr lang="en-US" dirty="0"/>
              <a:t>Error checking and error correcting codes can be used to identify transmission errors</a:t>
            </a:r>
          </a:p>
          <a:p>
            <a:pPr lvl="1"/>
            <a:r>
              <a:rPr lang="en-US" dirty="0"/>
              <a:t>Encryption and authentication</a:t>
            </a:r>
          </a:p>
          <a:p>
            <a:pPr lvl="2"/>
            <a:r>
              <a:rPr lang="en-US" dirty="0"/>
              <a:t>Encryption of the link and of the data protects against falsification of content</a:t>
            </a:r>
          </a:p>
          <a:p>
            <a:pPr lvl="2"/>
            <a:r>
              <a:rPr lang="en-US" dirty="0"/>
              <a:t>Authentication protects against spoofing</a:t>
            </a:r>
          </a:p>
        </p:txBody>
      </p:sp>
    </p:spTree>
    <p:extLst>
      <p:ext uri="{BB962C8B-B14F-4D97-AF65-F5344CB8AC3E}">
        <p14:creationId xmlns:p14="http://schemas.microsoft.com/office/powerpoint/2010/main" val="241362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Wireless networks use different types of encryption</a:t>
            </a:r>
          </a:p>
          <a:p>
            <a:pPr lvl="1"/>
            <a:r>
              <a:rPr lang="en-US" dirty="0"/>
              <a:t>Network level authentication and encryption</a:t>
            </a:r>
          </a:p>
          <a:p>
            <a:pPr lvl="2"/>
            <a:r>
              <a:rPr lang="en-US" dirty="0"/>
              <a:t>Authenticates clients and encrypts all network traffic</a:t>
            </a:r>
          </a:p>
          <a:p>
            <a:pPr lvl="3"/>
            <a:r>
              <a:rPr lang="en-US" dirty="0"/>
              <a:t>Only authenticating clients can transmit and read/write packets</a:t>
            </a:r>
          </a:p>
          <a:p>
            <a:pPr lvl="2"/>
            <a:r>
              <a:rPr lang="en-US" dirty="0"/>
              <a:t>E.g. Wired Equivalent Privacy (WEP) or </a:t>
            </a:r>
            <a:r>
              <a:rPr lang="en-US" dirty="0" err="1"/>
              <a:t>WiFi</a:t>
            </a:r>
            <a:r>
              <a:rPr lang="en-US" dirty="0"/>
              <a:t> Protected Access (WPA)</a:t>
            </a:r>
          </a:p>
          <a:p>
            <a:pPr lvl="1"/>
            <a:r>
              <a:rPr lang="en-US" dirty="0"/>
              <a:t>Connection level authentication and encryption</a:t>
            </a:r>
          </a:p>
          <a:p>
            <a:pPr lvl="2"/>
            <a:r>
              <a:rPr lang="en-US" dirty="0"/>
              <a:t>Authenticates/encrypts when establishing a particular connection</a:t>
            </a:r>
          </a:p>
          <a:p>
            <a:pPr lvl="2"/>
            <a:r>
              <a:rPr lang="en-US" dirty="0"/>
              <a:t>E.g. Secure Sockets Layer (SSL)</a:t>
            </a:r>
          </a:p>
        </p:txBody>
      </p:sp>
    </p:spTree>
    <p:extLst>
      <p:ext uri="{BB962C8B-B14F-4D97-AF65-F5344CB8AC3E}">
        <p14:creationId xmlns:p14="http://schemas.microsoft.com/office/powerpoint/2010/main" val="195901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Wireless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Encrypted connections protect against interception as well as the willful injection of data</a:t>
            </a:r>
          </a:p>
          <a:p>
            <a:pPr lvl="1"/>
            <a:r>
              <a:rPr lang="en-US" dirty="0"/>
              <a:t>No protection from jamming</a:t>
            </a:r>
          </a:p>
          <a:p>
            <a:pPr lvl="1"/>
            <a:r>
              <a:rPr lang="en-US" dirty="0"/>
              <a:t>No protection against data loss</a:t>
            </a:r>
          </a:p>
          <a:p>
            <a:r>
              <a:rPr lang="en-US" dirty="0"/>
              <a:t>Encryption introduces computational overhead</a:t>
            </a:r>
          </a:p>
          <a:p>
            <a:pPr lvl="1"/>
            <a:r>
              <a:rPr lang="en-US" dirty="0"/>
              <a:t>Encryption and decryption require additional computation </a:t>
            </a:r>
          </a:p>
          <a:p>
            <a:pPr lvl="1"/>
            <a:r>
              <a:rPr lang="en-US" dirty="0"/>
              <a:t>Encryption and decryption slightly increase communication delays</a:t>
            </a:r>
          </a:p>
        </p:txBody>
      </p:sp>
    </p:spTree>
    <p:extLst>
      <p:ext uri="{BB962C8B-B14F-4D97-AF65-F5344CB8AC3E}">
        <p14:creationId xmlns:p14="http://schemas.microsoft.com/office/powerpoint/2010/main" val="42538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 err="1"/>
              <a:t>UxV</a:t>
            </a:r>
            <a:r>
              <a:rPr lang="en-US" sz="4400" dirty="0"/>
              <a:t> 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A wide range of networking mechanisms exist for use in </a:t>
            </a:r>
            <a:r>
              <a:rPr lang="en-US" dirty="0" err="1"/>
              <a:t>UxVs</a:t>
            </a:r>
            <a:endParaRPr lang="en-US" dirty="0"/>
          </a:p>
          <a:p>
            <a:pPr lvl="1"/>
            <a:r>
              <a:rPr lang="en-US" dirty="0"/>
              <a:t>Network structure based on task needs</a:t>
            </a:r>
          </a:p>
          <a:p>
            <a:pPr lvl="2"/>
            <a:r>
              <a:rPr lang="en-US" dirty="0"/>
              <a:t>Range requirements</a:t>
            </a:r>
          </a:p>
          <a:p>
            <a:pPr lvl="2"/>
            <a:r>
              <a:rPr lang="en-US" dirty="0"/>
              <a:t>Number of </a:t>
            </a:r>
            <a:r>
              <a:rPr lang="en-US" dirty="0" err="1"/>
              <a:t>UxVs</a:t>
            </a:r>
            <a:endParaRPr lang="en-US" dirty="0"/>
          </a:p>
          <a:p>
            <a:pPr lvl="2"/>
            <a:r>
              <a:rPr lang="en-US" dirty="0"/>
              <a:t>Type of data to be exchanged</a:t>
            </a:r>
          </a:p>
          <a:p>
            <a:pPr lvl="2"/>
            <a:r>
              <a:rPr lang="en-US" dirty="0"/>
              <a:t>Data loss implications</a:t>
            </a:r>
          </a:p>
          <a:p>
            <a:pPr lvl="1"/>
            <a:r>
              <a:rPr lang="en-US" dirty="0"/>
              <a:t>Infrastructure or mesh networks can support mixed protocol types</a:t>
            </a:r>
          </a:p>
          <a:p>
            <a:pPr lvl="2"/>
            <a:r>
              <a:rPr lang="en-US" dirty="0"/>
              <a:t>Use of overlapping protocol types influence each others performance</a:t>
            </a:r>
          </a:p>
          <a:p>
            <a:pPr lvl="3"/>
            <a:r>
              <a:rPr lang="en-US" dirty="0"/>
              <a:t>E.g. UDP traffic delays TCP traffic</a:t>
            </a:r>
          </a:p>
        </p:txBody>
      </p:sp>
    </p:spTree>
    <p:extLst>
      <p:ext uri="{BB962C8B-B14F-4D97-AF65-F5344CB8AC3E}">
        <p14:creationId xmlns:p14="http://schemas.microsoft.com/office/powerpoint/2010/main" val="198247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 err="1"/>
              <a:t>UxV</a:t>
            </a:r>
            <a:r>
              <a:rPr lang="en-US" sz="4400" dirty="0"/>
              <a:t> Communications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 err="1"/>
              <a:t>UxVs</a:t>
            </a:r>
            <a:r>
              <a:rPr lang="en-US" dirty="0"/>
              <a:t> can use a wide range of communication mechanisms</a:t>
            </a:r>
          </a:p>
          <a:p>
            <a:pPr lvl="1"/>
            <a:r>
              <a:rPr lang="en-US" dirty="0"/>
              <a:t>Different communication media</a:t>
            </a:r>
          </a:p>
          <a:p>
            <a:pPr lvl="1"/>
            <a:r>
              <a:rPr lang="en-US" dirty="0"/>
              <a:t>Various network structures</a:t>
            </a:r>
          </a:p>
          <a:p>
            <a:pPr lvl="1"/>
            <a:r>
              <a:rPr lang="en-US" dirty="0"/>
              <a:t>Different communication protocols</a:t>
            </a:r>
          </a:p>
          <a:p>
            <a:r>
              <a:rPr lang="en-US" dirty="0"/>
              <a:t>Platform and task characteristics should inform choice of communication setup</a:t>
            </a:r>
          </a:p>
          <a:p>
            <a:pPr lvl="1"/>
            <a:r>
              <a:rPr lang="en-US" dirty="0"/>
              <a:t>Environment influences best communication medium and mechanism</a:t>
            </a:r>
          </a:p>
          <a:p>
            <a:pPr lvl="1"/>
            <a:r>
              <a:rPr lang="en-US" dirty="0"/>
              <a:t>Task requirements determine network and protocol choices</a:t>
            </a:r>
          </a:p>
        </p:txBody>
      </p:sp>
    </p:spTree>
    <p:extLst>
      <p:ext uri="{BB962C8B-B14F-4D97-AF65-F5344CB8AC3E}">
        <p14:creationId xmlns:p14="http://schemas.microsoft.com/office/powerpoint/2010/main" val="174478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828800"/>
            <a:ext cx="1651000" cy="165100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1981200" y="2214527"/>
            <a:ext cx="3581400" cy="2052673"/>
            <a:chOff x="1981200" y="2209800"/>
            <a:chExt cx="3581400" cy="205267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1200" y="2971800"/>
              <a:ext cx="1943101" cy="1290673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>
            <a:xfrm flipV="1">
              <a:off x="3657600" y="3124200"/>
              <a:ext cx="1219200" cy="6096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657600" y="2667000"/>
              <a:ext cx="1219200" cy="6096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2209800"/>
              <a:ext cx="13393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Sensor </a:t>
              </a:r>
            </a:p>
            <a:p>
              <a:r>
                <a:rPr lang="en-US" dirty="0"/>
                <a:t>Information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197736" y="3352800"/>
              <a:ext cx="13648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Control </a:t>
              </a:r>
            </a:p>
            <a:p>
              <a:r>
                <a:rPr lang="en-US" dirty="0"/>
                <a:t>Commands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in </a:t>
            </a:r>
            <a:r>
              <a:rPr lang="en-US" sz="4400" dirty="0" err="1"/>
              <a:t>UxVs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Two-way remote control platforms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marL="693737" lvl="2" indent="0">
              <a:buNone/>
            </a:pPr>
            <a:endParaRPr lang="en-US" dirty="0"/>
          </a:p>
          <a:p>
            <a:pPr lvl="2"/>
            <a:r>
              <a:rPr lang="en-US" dirty="0"/>
              <a:t>Allows operation without line of sight</a:t>
            </a:r>
          </a:p>
          <a:p>
            <a:pPr lvl="2"/>
            <a:r>
              <a:rPr lang="en-US" dirty="0"/>
              <a:t>Higher power requirements on the platform</a:t>
            </a:r>
          </a:p>
          <a:p>
            <a:pPr lvl="2"/>
            <a:r>
              <a:rPr lang="en-US" dirty="0"/>
              <a:t>High bandwidth requirements for return signals</a:t>
            </a:r>
          </a:p>
          <a:p>
            <a:pPr lvl="2"/>
            <a:r>
              <a:rPr lang="en-US" dirty="0"/>
              <a:t>Need for real-time communications</a:t>
            </a:r>
          </a:p>
          <a:p>
            <a:pPr lvl="2"/>
            <a:r>
              <a:rPr lang="en-US" dirty="0"/>
              <a:t>Significant need for human operators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06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in </a:t>
            </a:r>
            <a:r>
              <a:rPr lang="en-US" sz="4400" dirty="0" err="1"/>
              <a:t>UxVs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Partially autonomous platforms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Reduced real-time requirements</a:t>
            </a:r>
          </a:p>
          <a:p>
            <a:pPr lvl="2"/>
            <a:r>
              <a:rPr lang="en-US" dirty="0"/>
              <a:t>Reduced operator load</a:t>
            </a:r>
          </a:p>
          <a:p>
            <a:pPr lvl="2"/>
            <a:r>
              <a:rPr lang="en-US" dirty="0"/>
              <a:t>Transmission of selective information</a:t>
            </a:r>
          </a:p>
          <a:p>
            <a:pPr lvl="2"/>
            <a:r>
              <a:rPr lang="en-US" dirty="0"/>
              <a:t>Need for significant processing power and sensor suites on the platform</a:t>
            </a:r>
          </a:p>
          <a:p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505200" y="2366927"/>
            <a:ext cx="2378289" cy="1524000"/>
            <a:chOff x="3505200" y="2209800"/>
            <a:chExt cx="2378289" cy="1524000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3657600" y="3124200"/>
              <a:ext cx="1219200" cy="6096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657600" y="2667000"/>
              <a:ext cx="1219200" cy="6096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2209800"/>
              <a:ext cx="13393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Status </a:t>
              </a:r>
            </a:p>
            <a:p>
              <a:r>
                <a:rPr lang="en-US" dirty="0"/>
                <a:t>Information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197736" y="3352800"/>
              <a:ext cx="168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Control Modes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429000"/>
            <a:ext cx="1816100" cy="82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2438400"/>
            <a:ext cx="1600200" cy="1066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0" y="2286000"/>
            <a:ext cx="533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11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3657600"/>
            <a:ext cx="1181100" cy="121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in </a:t>
            </a:r>
            <a:r>
              <a:rPr lang="en-US" sz="4400" dirty="0" err="1"/>
              <a:t>UxVs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1"/>
            <a:r>
              <a:rPr lang="en-US" dirty="0"/>
              <a:t>Besides communication </a:t>
            </a:r>
            <a:r>
              <a:rPr lang="en-US"/>
              <a:t>to the </a:t>
            </a:r>
            <a:r>
              <a:rPr lang="en-US" dirty="0"/>
              <a:t>ground, </a:t>
            </a:r>
            <a:r>
              <a:rPr lang="en-US" dirty="0" err="1"/>
              <a:t>UxVs</a:t>
            </a:r>
            <a:r>
              <a:rPr lang="en-US" dirty="0"/>
              <a:t> also need means of intra-platform communication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Allows to coordinate multiple platforms</a:t>
            </a:r>
          </a:p>
          <a:p>
            <a:pPr lvl="2"/>
            <a:r>
              <a:rPr lang="en-US" dirty="0"/>
              <a:t>Need for significant processing power and sensors on the platform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2590800"/>
            <a:ext cx="1600200" cy="1066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438400"/>
            <a:ext cx="533400" cy="533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67000"/>
            <a:ext cx="1600200" cy="1066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600" y="2514600"/>
            <a:ext cx="533400" cy="53340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343400" y="3124200"/>
            <a:ext cx="14478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657600" y="3505200"/>
            <a:ext cx="762000" cy="6096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5562600" y="3429000"/>
            <a:ext cx="685800" cy="685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69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Modalities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Wired communications</a:t>
            </a:r>
          </a:p>
          <a:p>
            <a:pPr lvl="1"/>
            <a:r>
              <a:rPr lang="en-US" dirty="0"/>
              <a:t>Very simple and high throughput</a:t>
            </a:r>
          </a:p>
          <a:p>
            <a:pPr lvl="1"/>
            <a:r>
              <a:rPr lang="en-US" dirty="0"/>
              <a:t>Relatively unaffected by environmental effects</a:t>
            </a:r>
          </a:p>
          <a:p>
            <a:pPr lvl="1"/>
            <a:r>
              <a:rPr lang="en-US" dirty="0"/>
              <a:t>Relatively secure</a:t>
            </a:r>
          </a:p>
          <a:p>
            <a:pPr lvl="1"/>
            <a:r>
              <a:rPr lang="en-US" dirty="0"/>
              <a:t>Severely limits the mobility of the platform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691" y="4127500"/>
            <a:ext cx="3937909" cy="2578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4114799"/>
            <a:ext cx="1981200" cy="256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68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543800" cy="1295400"/>
          </a:xfrm>
        </p:spPr>
        <p:txBody>
          <a:bodyPr/>
          <a:lstStyle/>
          <a:p>
            <a:r>
              <a:rPr lang="en-US" sz="4400" dirty="0"/>
              <a:t>Communication Modalities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r>
              <a:rPr lang="en-US" dirty="0"/>
              <a:t>Optical Communications</a:t>
            </a:r>
          </a:p>
          <a:p>
            <a:pPr lvl="1"/>
            <a:r>
              <a:rPr lang="en-US" dirty="0"/>
              <a:t>Well focusable to limit </a:t>
            </a:r>
            <a:r>
              <a:rPr lang="en-US" dirty="0" err="1"/>
              <a:t>interceptability</a:t>
            </a:r>
            <a:endParaRPr lang="en-US" dirty="0"/>
          </a:p>
          <a:p>
            <a:pPr lvl="1"/>
            <a:r>
              <a:rPr lang="en-US" dirty="0"/>
              <a:t>Works under water for reasonable distances and speeds</a:t>
            </a:r>
          </a:p>
          <a:p>
            <a:pPr lvl="2"/>
            <a:r>
              <a:rPr lang="en-US" dirty="0"/>
              <a:t>Up to 100 Mbps and more than 100m</a:t>
            </a:r>
          </a:p>
          <a:p>
            <a:pPr lvl="1"/>
            <a:r>
              <a:rPr lang="en-US" dirty="0"/>
              <a:t>Requires line of sight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343400"/>
            <a:ext cx="1828800" cy="22609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724400"/>
            <a:ext cx="28956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UVS Introduction Fall 2014">
  <a:themeElements>
    <a:clrScheme name="Network design template 10">
      <a:dk1>
        <a:srgbClr val="000000"/>
      </a:dk1>
      <a:lt1>
        <a:srgbClr val="FFFFFF"/>
      </a:lt1>
      <a:dk2>
        <a:srgbClr val="330066"/>
      </a:dk2>
      <a:lt2>
        <a:srgbClr val="808080"/>
      </a:lt2>
      <a:accent1>
        <a:srgbClr val="CCCC00"/>
      </a:accent1>
      <a:accent2>
        <a:srgbClr val="669999"/>
      </a:accent2>
      <a:accent3>
        <a:srgbClr val="FFFFFF"/>
      </a:accent3>
      <a:accent4>
        <a:srgbClr val="000000"/>
      </a:accent4>
      <a:accent5>
        <a:srgbClr val="E2E2AA"/>
      </a:accent5>
      <a:accent6>
        <a:srgbClr val="5C8A8A"/>
      </a:accent6>
      <a:hlink>
        <a:srgbClr val="7E9CE8"/>
      </a:hlink>
      <a:folHlink>
        <a:srgbClr val="D8D8EC"/>
      </a:folHlink>
    </a:clrScheme>
    <a:fontScheme name="Network design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twork design template 1">
        <a:dk1>
          <a:srgbClr val="4F747B"/>
        </a:dk1>
        <a:lt1>
          <a:srgbClr val="FFFFFF"/>
        </a:lt1>
        <a:dk2>
          <a:srgbClr val="000000"/>
        </a:dk2>
        <a:lt2>
          <a:srgbClr val="C0C0C0"/>
        </a:lt2>
        <a:accent1>
          <a:srgbClr val="859868"/>
        </a:accent1>
        <a:accent2>
          <a:srgbClr val="5F5F5F"/>
        </a:accent2>
        <a:accent3>
          <a:srgbClr val="AAAAAA"/>
        </a:accent3>
        <a:accent4>
          <a:srgbClr val="DADADA"/>
        </a:accent4>
        <a:accent5>
          <a:srgbClr val="C2CAB9"/>
        </a:accent5>
        <a:accent6>
          <a:srgbClr val="555555"/>
        </a:accent6>
        <a:hlink>
          <a:srgbClr val="5F5F5F"/>
        </a:hlink>
        <a:folHlink>
          <a:srgbClr val="BA121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2">
        <a:dk1>
          <a:srgbClr val="3C0000"/>
        </a:dk1>
        <a:lt1>
          <a:srgbClr val="FFFFFF"/>
        </a:lt1>
        <a:dk2>
          <a:srgbClr val="4D0B0B"/>
        </a:dk2>
        <a:lt2>
          <a:srgbClr val="FFFFFF"/>
        </a:lt2>
        <a:accent1>
          <a:srgbClr val="666633"/>
        </a:accent1>
        <a:accent2>
          <a:srgbClr val="CC3300"/>
        </a:accent2>
        <a:accent3>
          <a:srgbClr val="B2AAAA"/>
        </a:accent3>
        <a:accent4>
          <a:srgbClr val="DADADA"/>
        </a:accent4>
        <a:accent5>
          <a:srgbClr val="B8B8AD"/>
        </a:accent5>
        <a:accent6>
          <a:srgbClr val="B92D00"/>
        </a:accent6>
        <a:hlink>
          <a:srgbClr val="CC9900"/>
        </a:hlink>
        <a:folHlink>
          <a:srgbClr val="CC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3">
        <a:dk1>
          <a:srgbClr val="666699"/>
        </a:dk1>
        <a:lt1>
          <a:srgbClr val="FFFFFF"/>
        </a:lt1>
        <a:dk2>
          <a:srgbClr val="15192B"/>
        </a:dk2>
        <a:lt2>
          <a:srgbClr val="CCCCFF"/>
        </a:lt2>
        <a:accent1>
          <a:srgbClr val="4F893D"/>
        </a:accent1>
        <a:accent2>
          <a:srgbClr val="666699"/>
        </a:accent2>
        <a:accent3>
          <a:srgbClr val="AAABAC"/>
        </a:accent3>
        <a:accent4>
          <a:srgbClr val="DADADA"/>
        </a:accent4>
        <a:accent5>
          <a:srgbClr val="B2C4AF"/>
        </a:accent5>
        <a:accent6>
          <a:srgbClr val="5C5C8A"/>
        </a:accent6>
        <a:hlink>
          <a:srgbClr val="CC9900"/>
        </a:hlink>
        <a:folHlink>
          <a:srgbClr val="4837C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4">
        <a:dk1>
          <a:srgbClr val="666699"/>
        </a:dk1>
        <a:lt1>
          <a:srgbClr val="FFFFFF"/>
        </a:lt1>
        <a:dk2>
          <a:srgbClr val="86001A"/>
        </a:dk2>
        <a:lt2>
          <a:srgbClr val="CCCC66"/>
        </a:lt2>
        <a:accent1>
          <a:srgbClr val="FF3300"/>
        </a:accent1>
        <a:accent2>
          <a:srgbClr val="FF6600"/>
        </a:accent2>
        <a:accent3>
          <a:srgbClr val="C3AAAB"/>
        </a:accent3>
        <a:accent4>
          <a:srgbClr val="DADADA"/>
        </a:accent4>
        <a:accent5>
          <a:srgbClr val="FFADAA"/>
        </a:accent5>
        <a:accent6>
          <a:srgbClr val="E75C00"/>
        </a:accent6>
        <a:hlink>
          <a:srgbClr val="CC9900"/>
        </a:hlink>
        <a:folHlink>
          <a:srgbClr val="FF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5">
        <a:dk1>
          <a:srgbClr val="666699"/>
        </a:dk1>
        <a:lt1>
          <a:srgbClr val="FFFFFF"/>
        </a:lt1>
        <a:dk2>
          <a:srgbClr val="000054"/>
        </a:dk2>
        <a:lt2>
          <a:srgbClr val="FFFFFF"/>
        </a:lt2>
        <a:accent1>
          <a:srgbClr val="3333FF"/>
        </a:accent1>
        <a:accent2>
          <a:srgbClr val="006699"/>
        </a:accent2>
        <a:accent3>
          <a:srgbClr val="AAAAB3"/>
        </a:accent3>
        <a:accent4>
          <a:srgbClr val="DADADA"/>
        </a:accent4>
        <a:accent5>
          <a:srgbClr val="ADADFF"/>
        </a:accent5>
        <a:accent6>
          <a:srgbClr val="005C8A"/>
        </a:accent6>
        <a:hlink>
          <a:srgbClr val="669900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6">
        <a:dk1>
          <a:srgbClr val="808080"/>
        </a:dk1>
        <a:lt1>
          <a:srgbClr val="FFFFFF"/>
        </a:lt1>
        <a:dk2>
          <a:srgbClr val="30054B"/>
        </a:dk2>
        <a:lt2>
          <a:srgbClr val="FFFFFF"/>
        </a:lt2>
        <a:accent1>
          <a:srgbClr val="797B9B"/>
        </a:accent1>
        <a:accent2>
          <a:srgbClr val="6B4FB1"/>
        </a:accent2>
        <a:accent3>
          <a:srgbClr val="ADAAB1"/>
        </a:accent3>
        <a:accent4>
          <a:srgbClr val="DADADA"/>
        </a:accent4>
        <a:accent5>
          <a:srgbClr val="BEBFCB"/>
        </a:accent5>
        <a:accent6>
          <a:srgbClr val="6047A0"/>
        </a:accent6>
        <a:hlink>
          <a:srgbClr val="7AACCE"/>
        </a:hlink>
        <a:folHlink>
          <a:srgbClr val="D8D8E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7">
        <a:dk1>
          <a:srgbClr val="808080"/>
        </a:dk1>
        <a:lt1>
          <a:srgbClr val="FFFFCC"/>
        </a:lt1>
        <a:dk2>
          <a:srgbClr val="29527B"/>
        </a:dk2>
        <a:lt2>
          <a:srgbClr val="FFFFFF"/>
        </a:lt2>
        <a:accent1>
          <a:srgbClr val="CCCC00"/>
        </a:accent1>
        <a:accent2>
          <a:srgbClr val="669999"/>
        </a:accent2>
        <a:accent3>
          <a:srgbClr val="ACB3BF"/>
        </a:accent3>
        <a:accent4>
          <a:srgbClr val="DADAAE"/>
        </a:accent4>
        <a:accent5>
          <a:srgbClr val="E2E2AA"/>
        </a:accent5>
        <a:accent6>
          <a:srgbClr val="5C8A8A"/>
        </a:accent6>
        <a:hlink>
          <a:srgbClr val="D8D8EC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8">
        <a:dk1>
          <a:srgbClr val="666699"/>
        </a:dk1>
        <a:lt1>
          <a:srgbClr val="FFFFFF"/>
        </a:lt1>
        <a:dk2>
          <a:srgbClr val="476949"/>
        </a:dk2>
        <a:lt2>
          <a:srgbClr val="FFFFFF"/>
        </a:lt2>
        <a:accent1>
          <a:srgbClr val="CC6600"/>
        </a:accent1>
        <a:accent2>
          <a:srgbClr val="CC9900"/>
        </a:accent2>
        <a:accent3>
          <a:srgbClr val="B1B9B1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45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twork design template 9">
        <a:dk1>
          <a:srgbClr val="000000"/>
        </a:dk1>
        <a:lt1>
          <a:srgbClr val="FFFFFF"/>
        </a:lt1>
        <a:dk2>
          <a:srgbClr val="7C1302"/>
        </a:dk2>
        <a:lt2>
          <a:srgbClr val="CC9900"/>
        </a:lt2>
        <a:accent1>
          <a:srgbClr val="CC9900"/>
        </a:accent1>
        <a:accent2>
          <a:srgbClr val="CC3300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B92D00"/>
        </a:accent6>
        <a:hlink>
          <a:srgbClr val="80808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twork design template 10">
        <a:dk1>
          <a:srgbClr val="000000"/>
        </a:dk1>
        <a:lt1>
          <a:srgbClr val="FFFFFF"/>
        </a:lt1>
        <a:dk2>
          <a:srgbClr val="330066"/>
        </a:dk2>
        <a:lt2>
          <a:srgbClr val="808080"/>
        </a:lt2>
        <a:accent1>
          <a:srgbClr val="CCCC00"/>
        </a:accent1>
        <a:accent2>
          <a:srgbClr val="669999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5C8A8A"/>
        </a:accent6>
        <a:hlink>
          <a:srgbClr val="7E9CE8"/>
        </a:hlink>
        <a:folHlink>
          <a:srgbClr val="D8D8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6887</TotalTime>
  <Words>2129</Words>
  <Application>Microsoft Macintosh PowerPoint</Application>
  <PresentationFormat>On-screen Show (4:3)</PresentationFormat>
  <Paragraphs>407</Paragraphs>
  <Slides>46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Symbol</vt:lpstr>
      <vt:lpstr>Times</vt:lpstr>
      <vt:lpstr>Wingdings</vt:lpstr>
      <vt:lpstr>UVS Introduction Fall 2014</vt:lpstr>
      <vt:lpstr>Equation</vt:lpstr>
      <vt:lpstr>Communications</vt:lpstr>
      <vt:lpstr>UxV Communications</vt:lpstr>
      <vt:lpstr>UxV Communications</vt:lpstr>
      <vt:lpstr>Communication in UxVs</vt:lpstr>
      <vt:lpstr>Communication in UxVs</vt:lpstr>
      <vt:lpstr>Communication in UxVs</vt:lpstr>
      <vt:lpstr>Communication in UxVs</vt:lpstr>
      <vt:lpstr>Communication Modalities</vt:lpstr>
      <vt:lpstr>Communication Modalities</vt:lpstr>
      <vt:lpstr>Communication Modalities</vt:lpstr>
      <vt:lpstr>Communication Modalities</vt:lpstr>
      <vt:lpstr>RF Communications</vt:lpstr>
      <vt:lpstr>RF Communications</vt:lpstr>
      <vt:lpstr>RF Communications</vt:lpstr>
      <vt:lpstr>RF Communications</vt:lpstr>
      <vt:lpstr>RF Communications</vt:lpstr>
      <vt:lpstr>RF Communications</vt:lpstr>
      <vt:lpstr>RF Communications</vt:lpstr>
      <vt:lpstr>RF Communications</vt:lpstr>
      <vt:lpstr>RF Communication Modes</vt:lpstr>
      <vt:lpstr>RF Communication Modes</vt:lpstr>
      <vt:lpstr>RF Communication and Mission Requirements</vt:lpstr>
      <vt:lpstr>RF Communication and Mission Requirements</vt:lpstr>
      <vt:lpstr>RF Communication and Mission Requirements</vt:lpstr>
      <vt:lpstr>Wireless Communications</vt:lpstr>
      <vt:lpstr>Wireless Networks</vt:lpstr>
      <vt:lpstr>Wireless Networks</vt:lpstr>
      <vt:lpstr>Wireless Networks</vt:lpstr>
      <vt:lpstr>Wireless Networks</vt:lpstr>
      <vt:lpstr>Wireless Networks</vt:lpstr>
      <vt:lpstr>Wireless Networks</vt:lpstr>
      <vt:lpstr>Wireless Networks</vt:lpstr>
      <vt:lpstr>Wireless Networks</vt:lpstr>
      <vt:lpstr>Wireless Networks</vt:lpstr>
      <vt:lpstr>Protocols</vt:lpstr>
      <vt:lpstr>Protocols</vt:lpstr>
      <vt:lpstr>Transport Layer Protocols</vt:lpstr>
      <vt:lpstr>Transport Layer Protocols</vt:lpstr>
      <vt:lpstr>Internet Protocols</vt:lpstr>
      <vt:lpstr>Application Protocols</vt:lpstr>
      <vt:lpstr>Wireless Security</vt:lpstr>
      <vt:lpstr>Wireless Security</vt:lpstr>
      <vt:lpstr>Wireless Security</vt:lpstr>
      <vt:lpstr>Wireless Security</vt:lpstr>
      <vt:lpstr>UxV Networking</vt:lpstr>
      <vt:lpstr>UxV Communications</vt:lpstr>
    </vt:vector>
  </TitlesOfParts>
  <Company>University of Texas at Arlington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Sensing and Perception</dc:title>
  <dc:creator>bhuff</dc:creator>
  <cp:lastModifiedBy>Huber, Manfred</cp:lastModifiedBy>
  <cp:revision>100</cp:revision>
  <cp:lastPrinted>1601-01-01T00:00:00Z</cp:lastPrinted>
  <dcterms:created xsi:type="dcterms:W3CDTF">2014-09-23T12:02:59Z</dcterms:created>
  <dcterms:modified xsi:type="dcterms:W3CDTF">2019-11-04T18:23:22Z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TC102037811033</vt:lpwstr>
  </property>
</Properties>
</file>

<file path=docProps/thumbnail.jpeg>
</file>